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67" r:id="rId4"/>
    <p:sldId id="291" r:id="rId5"/>
    <p:sldId id="264" r:id="rId6"/>
    <p:sldId id="266" r:id="rId7"/>
    <p:sldId id="282" r:id="rId8"/>
    <p:sldId id="269" r:id="rId9"/>
    <p:sldId id="274" r:id="rId10"/>
    <p:sldId id="275" r:id="rId11"/>
    <p:sldId id="294" r:id="rId12"/>
    <p:sldId id="321" r:id="rId13"/>
    <p:sldId id="322" r:id="rId14"/>
    <p:sldId id="336" r:id="rId15"/>
    <p:sldId id="259" r:id="rId16"/>
    <p:sldId id="262" r:id="rId17"/>
    <p:sldId id="261" r:id="rId18"/>
    <p:sldId id="263" r:id="rId19"/>
    <p:sldId id="293" r:id="rId20"/>
    <p:sldId id="265" r:id="rId21"/>
    <p:sldId id="283" r:id="rId22"/>
    <p:sldId id="337" r:id="rId23"/>
    <p:sldId id="295" r:id="rId24"/>
    <p:sldId id="311" r:id="rId25"/>
    <p:sldId id="298" r:id="rId26"/>
    <p:sldId id="299" r:id="rId27"/>
    <p:sldId id="300" r:id="rId28"/>
    <p:sldId id="305" r:id="rId29"/>
    <p:sldId id="301" r:id="rId30"/>
    <p:sldId id="310" r:id="rId31"/>
    <p:sldId id="302" r:id="rId32"/>
    <p:sldId id="306" r:id="rId33"/>
    <p:sldId id="307" r:id="rId34"/>
    <p:sldId id="312" r:id="rId35"/>
    <p:sldId id="308" r:id="rId36"/>
    <p:sldId id="309" r:id="rId37"/>
    <p:sldId id="304" r:id="rId38"/>
    <p:sldId id="313" r:id="rId39"/>
    <p:sldId id="314" r:id="rId40"/>
    <p:sldId id="315" r:id="rId41"/>
    <p:sldId id="316" r:id="rId42"/>
    <p:sldId id="317" r:id="rId43"/>
    <p:sldId id="319" r:id="rId44"/>
    <p:sldId id="296" r:id="rId45"/>
    <p:sldId id="277" r:id="rId46"/>
    <p:sldId id="320" r:id="rId47"/>
    <p:sldId id="323" r:id="rId48"/>
    <p:sldId id="324" r:id="rId49"/>
    <p:sldId id="325" r:id="rId50"/>
    <p:sldId id="297" r:id="rId51"/>
    <p:sldId id="326" r:id="rId52"/>
    <p:sldId id="327" r:id="rId53"/>
    <p:sldId id="328" r:id="rId54"/>
    <p:sldId id="329" r:id="rId55"/>
    <p:sldId id="331" r:id="rId56"/>
    <p:sldId id="332" r:id="rId57"/>
    <p:sldId id="330" r:id="rId58"/>
    <p:sldId id="334" r:id="rId59"/>
    <p:sldId id="335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8C877-82DF-4D55-9F71-4CD91C4B2CDE}" v="31" dt="2024-02-04T12:58:28.945"/>
    <p1510:client id="{E2FAA33E-A3A4-463C-8B0F-55AEAC77FD7C}" v="694" dt="2024-02-05T04:46:29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8" autoAdjust="0"/>
    <p:restoredTop sz="63710"/>
  </p:normalViewPr>
  <p:slideViewPr>
    <p:cSldViewPr snapToGrid="0">
      <p:cViewPr varScale="1">
        <p:scale>
          <a:sx n="80" d="100"/>
          <a:sy n="80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FD00-BD7B-D74F-952E-9CF240A14102}" type="datetimeFigureOut">
              <a:rPr kumimoji="1" lang="ko-KR" altLang="en-US" smtClean="0"/>
              <a:t>2025. 5. 14.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7DE28-B20F-DC4A-A4B4-FFE6AC3A43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06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너프의</a:t>
            </a:r>
            <a:r>
              <a:rPr kumimoji="1" lang="ko-KR" altLang="en-US" dirty="0"/>
              <a:t> 대략적인 개요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데이터셋과</a:t>
            </a:r>
            <a:endParaRPr kumimoji="1" lang="en-US" altLang="ko-KR" dirty="0"/>
          </a:p>
          <a:p>
            <a:r>
              <a:rPr kumimoji="1" lang="en-US" altLang="ko-KR" dirty="0"/>
              <a:t>tiny nerf</a:t>
            </a:r>
            <a:r>
              <a:rPr kumimoji="1" lang="ko-KR" altLang="en-US" dirty="0"/>
              <a:t> 에서 사용된 </a:t>
            </a:r>
            <a:r>
              <a:rPr kumimoji="1" lang="en-US" altLang="ko-KR" dirty="0" err="1"/>
              <a:t>pertubation</a:t>
            </a:r>
            <a:r>
              <a:rPr kumimoji="1" lang="en-US" altLang="ko-KR" dirty="0"/>
              <a:t> ,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original nerf </a:t>
            </a:r>
            <a:r>
              <a:rPr kumimoji="1" lang="ko-KR" altLang="en-US" dirty="0"/>
              <a:t>에서 사용된</a:t>
            </a:r>
            <a:r>
              <a:rPr kumimoji="1" lang="en-US" altLang="ko-KR" dirty="0"/>
              <a:t> stratified sampling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coarse-to-fine 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hierarchical </a:t>
            </a:r>
            <a:r>
              <a:rPr kumimoji="1" lang="en-US" altLang="ko-KR" dirty="0" err="1"/>
              <a:t>samping</a:t>
            </a:r>
            <a:r>
              <a:rPr kumimoji="1" lang="en-US" altLang="ko-KR" dirty="0"/>
              <a:t> (including PDF) </a:t>
            </a:r>
            <a:r>
              <a:rPr kumimoji="1" lang="ko-KR" altLang="en-US" dirty="0"/>
              <a:t>까지 설명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original nerf 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NN </a:t>
            </a:r>
            <a:r>
              <a:rPr kumimoji="1" lang="ko-KR" altLang="en-US" dirty="0"/>
              <a:t>구조와 </a:t>
            </a:r>
            <a:r>
              <a:rPr kumimoji="1" lang="en-US" altLang="ko-KR" dirty="0"/>
              <a:t>tiny nerf </a:t>
            </a:r>
            <a:r>
              <a:rPr kumimoji="1" lang="ko-KR" altLang="en-US" dirty="0"/>
              <a:t>에서의 구조적 차이점</a:t>
            </a:r>
            <a:r>
              <a:rPr kumimoji="1" lang="en-US" altLang="ko-KR" dirty="0"/>
              <a:t>(input </a:t>
            </a:r>
            <a:r>
              <a:rPr kumimoji="1" lang="ko-KR" altLang="en-US" dirty="0"/>
              <a:t>의 차원 및 </a:t>
            </a:r>
            <a:r>
              <a:rPr kumimoji="1" lang="en-US" altLang="ko-KR" dirty="0"/>
              <a:t>bottleneck </a:t>
            </a:r>
            <a:r>
              <a:rPr kumimoji="1" lang="ko-KR" altLang="en-US" dirty="0"/>
              <a:t>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decoupled output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을 분석하고 </a:t>
            </a:r>
            <a:r>
              <a:rPr kumimoji="1" lang="en-US" altLang="ko-KR" dirty="0"/>
              <a:t>tiny nerf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마지막으론 </a:t>
            </a:r>
            <a:r>
              <a:rPr kumimoji="1" lang="en-US" altLang="ko-KR" dirty="0"/>
              <a:t>twist </a:t>
            </a:r>
            <a:r>
              <a:rPr kumimoji="1" lang="ko-KR" altLang="en-US" dirty="0"/>
              <a:t>까지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69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CF3C5-3084-9CE6-7487-BCE96345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80A8F-543E-FEB3-0895-FD6CD304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547EC0-D511-A712-CE2B-A49AECDF6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은 총 </a:t>
            </a:r>
            <a:r>
              <a:rPr kumimoji="1" lang="en-US" altLang="ko-KR" dirty="0"/>
              <a:t>106</a:t>
            </a:r>
            <a:r>
              <a:rPr kumimoji="1" lang="ko-KR" altLang="en-US" dirty="0"/>
              <a:t>장 의 </a:t>
            </a:r>
            <a:r>
              <a:rPr kumimoji="1" lang="en-US" altLang="ko-KR" dirty="0"/>
              <a:t>100x100 image </a:t>
            </a:r>
            <a:r>
              <a:rPr kumimoji="1" lang="ko-KR" altLang="en-US" dirty="0"/>
              <a:t>로 이루어져 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또한 </a:t>
            </a:r>
            <a:r>
              <a:rPr kumimoji="1" lang="en-US" altLang="ko-KR" dirty="0"/>
              <a:t>focal length </a:t>
            </a:r>
            <a:r>
              <a:rPr kumimoji="1" lang="ko-KR" altLang="en-US" dirty="0"/>
              <a:t>정보와 </a:t>
            </a:r>
            <a:r>
              <a:rPr kumimoji="1" lang="en-US" altLang="ko-KR" dirty="0"/>
              <a:t>camera intrinsic, extrinsic </a:t>
            </a:r>
            <a:r>
              <a:rPr kumimoji="1" lang="ko-KR" altLang="en-US" dirty="0"/>
              <a:t>정보를 포함하고 있다</a:t>
            </a:r>
            <a:r>
              <a:rPr kumimoji="1" lang="en-US" altLang="ko-KR" dirty="0"/>
              <a:t>.(pose, focal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받아옴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8D1FE-29DE-13D7-717D-4C101E2D5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3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12ED-C74A-48ED-CE67-15665330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548C3B-0AAB-859C-E04E-9D326017E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8E6765-D25D-7B58-8E97-E01B7961A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focal length </a:t>
            </a:r>
            <a:r>
              <a:rPr kumimoji="1" lang="ko-KR" altLang="en-US" dirty="0"/>
              <a:t>는 고정적인 값을 </a:t>
            </a:r>
            <a:r>
              <a:rPr kumimoji="1" lang="ko-KR" altLang="en-US" dirty="0" err="1"/>
              <a:t>사용중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이것은 이상적인</a:t>
            </a:r>
            <a:r>
              <a:rPr kumimoji="1" lang="en-US" altLang="ko-KR" dirty="0"/>
              <a:t> blender tool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camera intrinsic, extrinsic </a:t>
            </a:r>
            <a:r>
              <a:rPr kumimoji="1" lang="ko-KR" altLang="en-US" dirty="0"/>
              <a:t>이 아무런 </a:t>
            </a:r>
            <a:r>
              <a:rPr kumimoji="1" lang="en-US" altLang="ko-KR" dirty="0"/>
              <a:t>distortion </a:t>
            </a:r>
            <a:r>
              <a:rPr kumimoji="1" lang="ko-KR" altLang="en-US" dirty="0"/>
              <a:t>이 없다는 가정 하에 가능한 것</a:t>
            </a:r>
            <a:endParaRPr kumimoji="1" lang="en-US" altLang="ko-KR" dirty="0"/>
          </a:p>
          <a:p>
            <a:r>
              <a:rPr kumimoji="1" lang="ko-KR" altLang="en-US" dirty="0"/>
              <a:t>원래는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fx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fy</a:t>
            </a:r>
            <a:r>
              <a:rPr kumimoji="1" lang="en-US" altLang="ko-KR" dirty="0"/>
              <a:t>, cx, cy </a:t>
            </a:r>
            <a:r>
              <a:rPr kumimoji="1" lang="ko-KR" altLang="en-US" dirty="0"/>
              <a:t>등등의 값들이 모두 다르나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현실에선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가상</a:t>
            </a:r>
            <a:r>
              <a:rPr kumimoji="1" lang="en-US" altLang="ko-KR" dirty="0"/>
              <a:t> 3d</a:t>
            </a:r>
            <a:r>
              <a:rPr kumimoji="1" lang="ko-KR" altLang="en-US" dirty="0"/>
              <a:t> 공간의 </a:t>
            </a:r>
            <a:r>
              <a:rPr kumimoji="1" lang="en-US" altLang="ko-KR" dirty="0"/>
              <a:t>camera </a:t>
            </a:r>
            <a:r>
              <a:rPr kumimoji="1" lang="ko-KR" altLang="en-US" dirty="0"/>
              <a:t>로 얻은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데이터이므로 </a:t>
            </a:r>
            <a:r>
              <a:rPr kumimoji="1" lang="en-US" altLang="ko-KR" dirty="0" err="1"/>
              <a:t>r|t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값들이나 </a:t>
            </a:r>
            <a:r>
              <a:rPr kumimoji="1" lang="en-US" altLang="ko-KR" dirty="0"/>
              <a:t>focal length </a:t>
            </a:r>
            <a:r>
              <a:rPr kumimoji="1" lang="ko-KR" altLang="en-US" dirty="0"/>
              <a:t>는 모두 같다고 가정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image shape 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x 100 </a:t>
            </a:r>
            <a:r>
              <a:rPr kumimoji="1" lang="ko-KR" altLang="en-US" dirty="0"/>
              <a:t>크기의 </a:t>
            </a:r>
            <a:r>
              <a:rPr kumimoji="1" lang="en-US" altLang="ko-KR" dirty="0"/>
              <a:t>RGB 3 channel image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106</a:t>
            </a:r>
            <a:r>
              <a:rPr kumimoji="1" lang="ko-KR" altLang="en-US" dirty="0"/>
              <a:t> 장 포함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106,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shape 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return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poses 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r|t</a:t>
            </a:r>
            <a:r>
              <a:rPr kumimoji="1" lang="en-US" altLang="ko-KR" dirty="0"/>
              <a:t> matrix (extrinsic)</a:t>
            </a:r>
            <a:r>
              <a:rPr kumimoji="1" lang="ko-KR" altLang="en-US" dirty="0"/>
              <a:t> 은 </a:t>
            </a:r>
            <a:r>
              <a:rPr kumimoji="1" lang="en-US" altLang="ko-KR" dirty="0"/>
              <a:t>3x4 </a:t>
            </a:r>
            <a:r>
              <a:rPr kumimoji="1" lang="ko-KR" altLang="en-US" dirty="0"/>
              <a:t>이므로 마지막</a:t>
            </a:r>
            <a:r>
              <a:rPr kumimoji="1" lang="en-US" altLang="ko-KR" dirty="0"/>
              <a:t> row </a:t>
            </a:r>
            <a:r>
              <a:rPr kumimoji="1" lang="ko-KR" altLang="en-US" dirty="0"/>
              <a:t>는 값이 다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넣고 </a:t>
            </a:r>
            <a:r>
              <a:rPr kumimoji="1" lang="en-US" altLang="ko-KR" dirty="0"/>
              <a:t>4x4 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</a:t>
            </a:r>
            <a:endParaRPr kumimoji="1" lang="en-US" altLang="ko-KR" dirty="0"/>
          </a:p>
          <a:p>
            <a:r>
              <a:rPr kumimoji="1" lang="en-US" altLang="ko-KR" dirty="0"/>
              <a:t>106,</a:t>
            </a:r>
            <a:r>
              <a:rPr kumimoji="1" lang="ko-KR" altLang="en-US" dirty="0"/>
              <a:t> </a:t>
            </a:r>
            <a:r>
              <a:rPr kumimoji="1" lang="en-US" altLang="ko-KR" dirty="0"/>
              <a:t>4,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shape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focal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intrinsic / extrinsic </a:t>
            </a:r>
            <a:r>
              <a:rPr kumimoji="1" lang="ko-KR" altLang="en-US" dirty="0"/>
              <a:t>의 설명은 다음 </a:t>
            </a:r>
            <a:r>
              <a:rPr kumimoji="1" lang="en-US" altLang="ko-KR" dirty="0"/>
              <a:t>slide </a:t>
            </a:r>
            <a:r>
              <a:rPr kumimoji="1" lang="ko-KR" altLang="en-US" dirty="0"/>
              <a:t>에서 간략하게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42375-090E-607D-9211-94DEC42D0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9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intrinsic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shape</a:t>
            </a:r>
            <a:r>
              <a:rPr kumimoji="1" lang="ko-KR" altLang="en-US" dirty="0"/>
              <a:t> </a:t>
            </a:r>
            <a:r>
              <a:rPr kumimoji="1" lang="en-US" altLang="ko-KR" dirty="0"/>
              <a:t>3x3,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카메라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Focal Length(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fx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fy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), Principal Point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위치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x0,y0)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변화시키는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intrinsic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Parameter.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Extrinsic Parameter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통해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World to cam coordinate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convert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한 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Intrinsic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Paramete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cam to pixel coord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convert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하는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2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 Translation, 2D Scaling, 2D Shear Matrix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구성되어 있고 보통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shear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요즘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camera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없으므로 보통 적용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안하는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경우 많음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이번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slide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K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shear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는 적용 안됨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</a:t>
            </a:r>
          </a:p>
          <a:p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translation </a:t>
            </a:r>
            <a:r>
              <a:rPr kumimoji="1" lang="en-US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cx,cy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랑 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scaling </a:t>
            </a:r>
            <a:r>
              <a:rPr kumimoji="1" lang="en-US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fx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kumimoji="1" lang="en-US" altLang="ko-KR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fy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kumimoji="1"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만 되어 있음</a:t>
            </a:r>
            <a:endParaRPr kumimoji="1"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843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주점이라고 하는 </a:t>
            </a:r>
            <a:r>
              <a:rPr kumimoji="1" lang="en-US" altLang="ko-KR" dirty="0"/>
              <a:t>principal point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convention </a:t>
            </a:r>
            <a:r>
              <a:rPr kumimoji="1" lang="ko-KR" altLang="en-US" dirty="0"/>
              <a:t>이 달라서 그걸 맞춰주기 위해서 해주는 것</a:t>
            </a:r>
            <a:endParaRPr kumimoji="1" lang="en-US" altLang="ko-KR" dirty="0"/>
          </a:p>
          <a:p>
            <a:r>
              <a:rPr kumimoji="1" lang="en-US" altLang="ko-KR" dirty="0"/>
              <a:t>image plane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원점 </a:t>
            </a:r>
            <a:r>
              <a:rPr kumimoji="1" lang="en-US" altLang="ko-KR" dirty="0"/>
              <a:t>o 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좌측상단에있으나</a:t>
            </a:r>
            <a:r>
              <a:rPr kumimoji="1" lang="ko-KR" altLang="en-US" dirty="0"/>
              <a:t> </a:t>
            </a:r>
            <a:r>
              <a:rPr kumimoji="1" lang="en-US" altLang="ko-KR" dirty="0"/>
              <a:t>normal plane 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은 정 중앙에 존재한다</a:t>
            </a:r>
            <a:endParaRPr kumimoji="1" lang="en-US" altLang="ko-KR" dirty="0"/>
          </a:p>
          <a:p>
            <a:r>
              <a:rPr kumimoji="1" lang="ko-KR" altLang="en-US" dirty="0"/>
              <a:t>그걸 맞춰주기 위해 </a:t>
            </a:r>
            <a:r>
              <a:rPr kumimoji="1" lang="en-US" altLang="ko-KR" dirty="0"/>
              <a:t>w/2 h/2 </a:t>
            </a:r>
            <a:r>
              <a:rPr kumimoji="1" lang="ko-KR" altLang="en-US" dirty="0"/>
              <a:t>만큼을 더해주는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96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1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Focal Length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3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공간 내의 점을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2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 Plane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Projection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하기 위해 필요한 필요한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parameter. </a:t>
            </a:r>
          </a:p>
          <a:p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Focal Length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따라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 3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 point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 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Image Plane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2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 point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확대 또는 축소되어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mapping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-&gt;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Focal Length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Scaling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대한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Parameter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85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아까 보였듯 </a:t>
            </a:r>
            <a:r>
              <a:rPr kumimoji="1" lang="en-US" altLang="ko-KR" dirty="0"/>
              <a:t>w/2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h/2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해주고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 로 나눠서 </a:t>
            </a:r>
            <a:r>
              <a:rPr kumimoji="1" lang="en-US" altLang="ko-KR" dirty="0"/>
              <a:t>intrinsic parameter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image to normal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 시켰다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58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코드상에선 이렇게 </a:t>
            </a:r>
            <a:r>
              <a:rPr kumimoji="1" lang="ko-KR" altLang="en-US" dirty="0" err="1"/>
              <a:t>구현되어있다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간단한 수식으로 구현된다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60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extrinsic parameter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world </a:t>
            </a:r>
            <a:r>
              <a:rPr kumimoji="1" lang="ko-KR" altLang="en-US" dirty="0"/>
              <a:t>좌표계를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 좌표계로 바꿔주는 역할을 한다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3x4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 r11~r33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rotation matrix </a:t>
            </a:r>
            <a:r>
              <a:rPr kumimoji="1" lang="ko-KR" altLang="en-US" dirty="0"/>
              <a:t>이고 </a:t>
            </a:r>
            <a:endParaRPr kumimoji="1" lang="en-US" altLang="ko-KR" dirty="0"/>
          </a:p>
          <a:p>
            <a:r>
              <a:rPr kumimoji="1" lang="ko-KR" altLang="en-US" dirty="0"/>
              <a:t>나머지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번쨰</a:t>
            </a:r>
            <a:r>
              <a:rPr kumimoji="1" lang="en-US" altLang="ko-KR" dirty="0"/>
              <a:t> column 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t1~t3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이다</a:t>
            </a:r>
            <a:endParaRPr kumimoji="1" lang="en-US" altLang="ko-KR" dirty="0"/>
          </a:p>
          <a:p>
            <a:r>
              <a:rPr kumimoji="1" lang="ko-KR" altLang="en-US" dirty="0"/>
              <a:t>그래서</a:t>
            </a:r>
            <a:r>
              <a:rPr kumimoji="1" lang="en-US" altLang="ko-KR" dirty="0"/>
              <a:t> extrinsic matrix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R|t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형태로 적는 경우가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578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04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78C9E-565D-9468-5801-85331ABB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DBBAFA-CA4B-D657-D6B1-09BC451AA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71CCE8-A610-D85D-B01C-7D3578559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pose </a:t>
            </a:r>
            <a:r>
              <a:rPr kumimoji="1" lang="ko-KR" altLang="en-US" dirty="0"/>
              <a:t>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카메라가 바라보는 매트릭스를 </a:t>
            </a:r>
            <a:r>
              <a:rPr kumimoji="1" lang="en-US" altLang="ko-KR" dirty="0"/>
              <a:t>plot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시각화 한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카메라가 중간의 레고를 방향으로 </a:t>
            </a:r>
            <a:r>
              <a:rPr kumimoji="1" lang="en-US" altLang="ko-KR" dirty="0"/>
              <a:t>hemisphere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형성하며 중앙을 찍고 있는 모습이다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FD13D-243A-A414-3909-6BEDCE1C6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6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8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ADE0-64A6-429E-8486-1F4365ED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F889B-66E3-750F-C94D-0AD2157BB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F8420B-5904-CE55-A8F2-35CD2E9AE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이제부터 </a:t>
            </a:r>
            <a:r>
              <a:rPr kumimoji="1" lang="en-US" altLang="ko-KR" dirty="0"/>
              <a:t>sampling strategy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pertubation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stratified </a:t>
            </a:r>
            <a:r>
              <a:rPr kumimoji="1" lang="ko-KR" altLang="en-US" dirty="0"/>
              <a:t>의 차이부터 시작한다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F9E9B4-6BEE-6230-7511-C0E2E2685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0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2A775-8D20-2D86-49E5-E4C112D6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87CBA2-F31E-ECD7-E71E-43ECEDFA7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36B8DD-9C2B-F377-0223-C92DA1F7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4E120-0B24-72F6-ED36-73F21BFF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37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C631-C2C9-683B-3511-4B57868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31C1B8-C0DF-2290-3274-C2C93B3D8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BCD361-2582-2046-8F14-E2A2663CF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ko-KR" dirty="0" err="1"/>
              <a:t>Pertubation</a:t>
            </a:r>
            <a:r>
              <a:rPr kumimoji="1" lang="en-US" altLang="ko-KR" dirty="0"/>
              <a:t> sampling : </a:t>
            </a:r>
            <a:r>
              <a:rPr kumimoji="1" lang="ko-KR" altLang="en-US" dirty="0"/>
              <a:t>먼저 규칙적인 점을 찍은 뒤 거기에 </a:t>
            </a:r>
            <a:r>
              <a:rPr kumimoji="1" lang="en-US" altLang="ko-KR" dirty="0"/>
              <a:t>noise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더해주는 방식 </a:t>
            </a:r>
            <a:endParaRPr kumimoji="1" lang="en-US" altLang="ko-KR" dirty="0"/>
          </a:p>
          <a:p>
            <a:pPr>
              <a:buNone/>
            </a:pPr>
            <a:r>
              <a:rPr kumimoji="1" lang="en-US" altLang="ko-KR" dirty="0"/>
              <a:t>Stratified Sampling : </a:t>
            </a:r>
            <a:r>
              <a:rPr kumimoji="1" lang="ko-KR" altLang="en-US" dirty="0" err="1"/>
              <a:t>샘플링할</a:t>
            </a:r>
            <a:r>
              <a:rPr kumimoji="1" lang="ko-KR" altLang="en-US" dirty="0"/>
              <a:t> 구간 을 나눔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점을 찍는 게 아닌 먼저 구간을 나눠준 뒤 그 구간 내에서 무작위로 점을 선택</a:t>
            </a:r>
            <a:r>
              <a:rPr kumimoji="1" lang="en-US" altLang="ko-KR" dirty="0"/>
              <a:t>.</a:t>
            </a:r>
          </a:p>
          <a:p>
            <a:pPr>
              <a:buNone/>
            </a:pPr>
            <a:endParaRPr kumimoji="1" lang="en-US" altLang="ko-KR" dirty="0"/>
          </a:p>
          <a:p>
            <a:pPr>
              <a:buNone/>
            </a:pPr>
            <a:r>
              <a:rPr kumimoji="1" lang="en-US" altLang="ko-KR" dirty="0"/>
              <a:t>stratified sampling </a:t>
            </a:r>
            <a:r>
              <a:rPr kumimoji="1" lang="ko-KR" altLang="en-US" dirty="0"/>
              <a:t>은 기본적으로 일정 </a:t>
            </a:r>
            <a:r>
              <a:rPr kumimoji="1" lang="en-US" altLang="ko-KR" dirty="0"/>
              <a:t>bin </a:t>
            </a:r>
            <a:r>
              <a:rPr kumimoji="1" lang="ko-KR" altLang="en-US" dirty="0"/>
              <a:t>안에서 점이 무조건 찍히므로 전체적인 </a:t>
            </a:r>
            <a:r>
              <a:rPr kumimoji="1" lang="en-US" altLang="ko-KR" dirty="0"/>
              <a:t>variance </a:t>
            </a:r>
            <a:r>
              <a:rPr kumimoji="1" lang="ko-KR" altLang="en-US" dirty="0"/>
              <a:t>감소에 효과적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모든 영역 커버 가능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1677-9463-3BB4-4AE6-BEBE4685D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6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D8388-7404-477B-03F0-E0D4938B6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2D78CE-FA09-223C-2289-0F8277D72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8DDC8E-3BB5-9C8B-9EB5-310ED1AAE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Perbubation</a:t>
            </a:r>
            <a:r>
              <a:rPr lang="en-US" altLang="ko-KR" dirty="0"/>
              <a:t> sampling : </a:t>
            </a:r>
            <a:r>
              <a:rPr lang="ko-KR" altLang="en-US" b="1" dirty="0"/>
              <a:t>균일하게 분포된 초기 </a:t>
            </a:r>
            <a:r>
              <a:rPr lang="ko-KR" altLang="en-US" b="1" dirty="0" err="1"/>
              <a:t>지점들</a:t>
            </a:r>
            <a:r>
              <a:rPr lang="ko-KR" altLang="en-US" dirty="0" err="1"/>
              <a:t>에서</a:t>
            </a:r>
            <a:r>
              <a:rPr lang="ko-KR" altLang="en-US" dirty="0"/>
              <a:t> 시작</a:t>
            </a:r>
            <a:r>
              <a:rPr lang="en-US" altLang="ko-KR" dirty="0"/>
              <a:t>. </a:t>
            </a:r>
            <a:r>
              <a:rPr lang="ko-KR" altLang="en-US" dirty="0"/>
              <a:t>코드의 </a:t>
            </a:r>
            <a:r>
              <a:rPr lang="en" altLang="ko-KR" dirty="0" err="1"/>
              <a:t>tf.linspace</a:t>
            </a:r>
            <a:r>
              <a:rPr lang="en" altLang="ko-KR" dirty="0"/>
              <a:t> </a:t>
            </a:r>
            <a:r>
              <a:rPr lang="ko-KR" altLang="en-US" dirty="0"/>
              <a:t>부분이 이 초기 지점들을 생성 </a:t>
            </a:r>
            <a:endParaRPr lang="en-US" altLang="ko-KR" dirty="0"/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en" altLang="ko-KR" dirty="0"/>
              <a:t>rand </a:t>
            </a:r>
            <a:r>
              <a:rPr lang="ko-KR" altLang="en-US" dirty="0"/>
              <a:t>조건이 참일 때</a:t>
            </a:r>
            <a:r>
              <a:rPr lang="en-US" altLang="ko-KR" dirty="0"/>
              <a:t>, </a:t>
            </a:r>
            <a:r>
              <a:rPr lang="ko-KR" altLang="en-US" dirty="0"/>
              <a:t>각 초기 지점에 독립적인 무작위 값</a:t>
            </a:r>
            <a:r>
              <a:rPr lang="en-US" altLang="ko-KR" dirty="0"/>
              <a:t>(noise)</a:t>
            </a:r>
            <a:r>
              <a:rPr lang="ko-KR" altLang="en-US" dirty="0"/>
              <a:t> 을 더해 최종 샘플 위치를 결정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noise</a:t>
            </a:r>
            <a:r>
              <a:rPr lang="ko-KR" altLang="en-US" dirty="0"/>
              <a:t>의 크기는 </a:t>
            </a:r>
            <a:r>
              <a:rPr lang="en-US" altLang="ko-KR" dirty="0"/>
              <a:t>(</a:t>
            </a:r>
            <a:r>
              <a:rPr lang="en" altLang="ko-KR" dirty="0"/>
              <a:t>far - near) / </a:t>
            </a:r>
            <a:r>
              <a:rPr lang="en" altLang="ko-KR" dirty="0" err="1"/>
              <a:t>num_samples</a:t>
            </a:r>
            <a:r>
              <a:rPr lang="ko-KR" altLang="en-US" dirty="0"/>
              <a:t>로 정의된 범위 내에서 결정되며</a:t>
            </a:r>
            <a:r>
              <a:rPr lang="en-US" altLang="ko-KR" dirty="0"/>
              <a:t>, </a:t>
            </a:r>
            <a:r>
              <a:rPr lang="ko-KR" altLang="en-US" dirty="0"/>
              <a:t>이는 그림에서 각 초기 지점</a:t>
            </a:r>
            <a:r>
              <a:rPr lang="en-US" altLang="ko-KR" dirty="0"/>
              <a:t>(</a:t>
            </a:r>
            <a:r>
              <a:rPr lang="ko-KR" altLang="en-US" dirty="0"/>
              <a:t>파란 원</a:t>
            </a:r>
            <a:r>
              <a:rPr lang="en-US" altLang="ko-KR" dirty="0"/>
              <a:t>)</a:t>
            </a:r>
            <a:r>
              <a:rPr lang="ko-KR" altLang="en-US" dirty="0" err="1"/>
              <a:t>으로부터</a:t>
            </a:r>
            <a:r>
              <a:rPr lang="ko-KR" altLang="en-US" dirty="0"/>
              <a:t> </a:t>
            </a:r>
            <a:r>
              <a:rPr lang="ko-KR" altLang="en-US" dirty="0" err="1"/>
              <a:t>뻗어나가는</a:t>
            </a:r>
            <a:r>
              <a:rPr lang="ko-KR" altLang="en-US" dirty="0"/>
              <a:t> 회색 영역으로 표시되어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b="1" dirty="0"/>
              <a:t>고정된 기준점들을 약간씩 </a:t>
            </a:r>
            <a:r>
              <a:rPr lang="en-US" altLang="ko-KR" b="1" dirty="0"/>
              <a:t>'</a:t>
            </a:r>
            <a:r>
              <a:rPr lang="ko-KR" altLang="en-US" b="1" dirty="0"/>
              <a:t>흔들어서</a:t>
            </a:r>
            <a:r>
              <a:rPr lang="en-US" altLang="ko-KR" b="1" dirty="0"/>
              <a:t>' </a:t>
            </a:r>
            <a:r>
              <a:rPr lang="ko-KR" altLang="en-US" b="1" dirty="0"/>
              <a:t>최종 샘플</a:t>
            </a:r>
            <a:r>
              <a:rPr lang="en-US" altLang="ko-KR" b="1" dirty="0"/>
              <a:t>(</a:t>
            </a:r>
            <a:r>
              <a:rPr lang="ko-KR" altLang="en-US" b="1" dirty="0"/>
              <a:t>빨간 </a:t>
            </a:r>
            <a:r>
              <a:rPr lang="en" altLang="ko-KR" b="1" dirty="0"/>
              <a:t>x </a:t>
            </a:r>
            <a:r>
              <a:rPr lang="ko-KR" altLang="en-US" b="1" dirty="0"/>
              <a:t>점</a:t>
            </a:r>
            <a:r>
              <a:rPr lang="en" altLang="ko-KR" b="1" dirty="0"/>
              <a:t>)</a:t>
            </a:r>
            <a:r>
              <a:rPr lang="ko-KR" altLang="en-US" b="1" dirty="0"/>
              <a:t>을 얻는 방식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이를 통해 샘플링을 연속적으로 만들어 </a:t>
            </a:r>
            <a:r>
              <a:rPr lang="en-US" altLang="ko-KR" dirty="0" err="1"/>
              <a:t>alising</a:t>
            </a:r>
            <a:r>
              <a:rPr lang="en-US" altLang="ko-KR" dirty="0"/>
              <a:t> </a:t>
            </a:r>
            <a:r>
              <a:rPr lang="ko-KR" altLang="en-US" dirty="0"/>
              <a:t>줄임</a:t>
            </a:r>
            <a:endParaRPr lang="en-US" altLang="ko-KR" dirty="0"/>
          </a:p>
          <a:p>
            <a:r>
              <a:rPr lang="ko-KR" altLang="en-US" dirty="0"/>
              <a:t>하지만 각 지점의 섭동은 독립적이어서</a:t>
            </a:r>
            <a:r>
              <a:rPr lang="en-US" altLang="ko-KR" dirty="0"/>
              <a:t>, </a:t>
            </a:r>
            <a:r>
              <a:rPr lang="ko-KR" altLang="en-US" dirty="0"/>
              <a:t>최종 샘플들의 간격이 </a:t>
            </a:r>
            <a:r>
              <a:rPr lang="ko-KR" altLang="en-US" dirty="0" err="1"/>
              <a:t>불규칙해지거나</a:t>
            </a:r>
            <a:r>
              <a:rPr lang="ko-KR" altLang="en-US" dirty="0"/>
              <a:t> 특정 영역에 샘플이 몰릴 가능성이 있음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pPr>
              <a:buNone/>
            </a:pPr>
            <a:r>
              <a:rPr lang="en" altLang="ko-KR" b="1" dirty="0"/>
              <a:t>Initial Uniform Points (</a:t>
            </a:r>
            <a:r>
              <a:rPr lang="ko-KR" altLang="en-US" b="1" dirty="0"/>
              <a:t>초기 균일 지점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" altLang="ko-KR" dirty="0" err="1"/>
              <a:t>tf.linspace</a:t>
            </a:r>
            <a:r>
              <a:rPr lang="ko-KR" altLang="en-US" dirty="0"/>
              <a:t>로 생성되는 규칙적인 시작점을 강조</a:t>
            </a:r>
            <a:endParaRPr lang="en-US" altLang="ko-KR" dirty="0"/>
          </a:p>
          <a:p>
            <a:pPr>
              <a:buNone/>
            </a:pPr>
            <a:r>
              <a:rPr lang="en" altLang="ko-KR" b="1" dirty="0"/>
              <a:t>Random Jitter/Offset (</a:t>
            </a:r>
            <a:r>
              <a:rPr lang="ko-KR" altLang="en-US" b="1" dirty="0"/>
              <a:t>무작위 떨림</a:t>
            </a:r>
            <a:r>
              <a:rPr lang="en-US" altLang="ko-KR" b="1" dirty="0"/>
              <a:t>/</a:t>
            </a:r>
            <a:r>
              <a:rPr lang="ko-KR" altLang="en-US" b="1" dirty="0"/>
              <a:t>오프셋</a:t>
            </a:r>
            <a:r>
              <a:rPr lang="en-US" altLang="ko-KR" b="1" dirty="0"/>
              <a:t>):</a:t>
            </a:r>
            <a:r>
              <a:rPr lang="ko-KR" altLang="en-US" dirty="0"/>
              <a:t> 각 지점에 독립적인 노이즈가 더해져 위치가 변동되는 핵심 과정을 나타냄</a:t>
            </a:r>
            <a:endParaRPr lang="en-US" altLang="ko-KR" dirty="0"/>
          </a:p>
          <a:p>
            <a:pPr>
              <a:buNone/>
            </a:pPr>
            <a:r>
              <a:rPr lang="en" altLang="ko-KR" b="1" dirty="0"/>
              <a:t>Continuous Sampling (</a:t>
            </a:r>
            <a:r>
              <a:rPr lang="ko-KR" altLang="en-US" b="1" dirty="0"/>
              <a:t>연속적 샘플링</a:t>
            </a:r>
            <a:r>
              <a:rPr lang="en-US" altLang="ko-KR" b="1" dirty="0"/>
              <a:t>):</a:t>
            </a:r>
            <a:r>
              <a:rPr lang="ko-KR" altLang="en-US" dirty="0"/>
              <a:t> 고정된 샘플링의 단점을 보완하여 </a:t>
            </a:r>
            <a:r>
              <a:rPr lang="ko-KR" altLang="en-US" dirty="0" err="1"/>
              <a:t>에일리어싱을</a:t>
            </a:r>
            <a:r>
              <a:rPr lang="ko-KR" altLang="en-US" dirty="0"/>
              <a:t> 줄이려는 주된 목적을 설명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D85011-5D15-4F22-76BD-35F98F1C7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96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7C83-72B5-257D-88A8-0A4B4B5F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D023C9-FA78-9E58-4836-777EF9A5F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25B410-89F0-2F85-92B9-EF4B29A3D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stratified sampling : </a:t>
            </a:r>
            <a:r>
              <a:rPr lang="ko-KR" altLang="en-US" dirty="0"/>
              <a:t>먼저 </a:t>
            </a:r>
            <a:r>
              <a:rPr lang="en-US" altLang="ko-KR" dirty="0"/>
              <a:t>[near, far] </a:t>
            </a:r>
            <a:r>
              <a:rPr lang="ko-KR" altLang="en-US" dirty="0"/>
              <a:t>범위를</a:t>
            </a:r>
            <a:r>
              <a:rPr lang="en-US" altLang="ko-KR" dirty="0"/>
              <a:t> </a:t>
            </a:r>
            <a:r>
              <a:rPr lang="en-US" altLang="ko-KR" dirty="0" err="1"/>
              <a:t>num_samples</a:t>
            </a:r>
            <a:r>
              <a:rPr lang="en-US" altLang="ko-KR" dirty="0"/>
              <a:t> </a:t>
            </a:r>
            <a:r>
              <a:rPr lang="ko-KR" altLang="en-US" dirty="0"/>
              <a:t>개의 </a:t>
            </a:r>
            <a:r>
              <a:rPr lang="en-US" altLang="ko-KR" dirty="0"/>
              <a:t>bins </a:t>
            </a:r>
            <a:r>
              <a:rPr lang="ko-KR" altLang="en-US" dirty="0"/>
              <a:t>로 </a:t>
            </a:r>
            <a:r>
              <a:rPr lang="ko-KR" altLang="en-US" dirty="0" err="1"/>
              <a:t>나눠줌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코드에서 </a:t>
            </a:r>
            <a:r>
              <a:rPr lang="en" altLang="ko-KR" dirty="0" err="1"/>
              <a:t>tf.linspace</a:t>
            </a:r>
            <a:r>
              <a:rPr lang="en" altLang="ko-KR" dirty="0"/>
              <a:t>(..., </a:t>
            </a:r>
            <a:r>
              <a:rPr lang="en" altLang="ko-KR" dirty="0" err="1"/>
              <a:t>num_samples</a:t>
            </a:r>
            <a:r>
              <a:rPr lang="en" altLang="ko-KR" dirty="0"/>
              <a:t> + 1)[:-1]</a:t>
            </a:r>
            <a:r>
              <a:rPr lang="ko-KR" altLang="en-US" dirty="0"/>
              <a:t>로 각 빈의 시작점을</a:t>
            </a:r>
            <a:r>
              <a:rPr lang="en-US" altLang="ko-KR" dirty="0"/>
              <a:t>, (</a:t>
            </a:r>
            <a:r>
              <a:rPr lang="en" altLang="ko-KR" dirty="0"/>
              <a:t>far-near)/</a:t>
            </a:r>
            <a:r>
              <a:rPr lang="en" altLang="ko-KR" dirty="0" err="1"/>
              <a:t>num_samples</a:t>
            </a:r>
            <a:r>
              <a:rPr lang="ko-KR" altLang="en-US" dirty="0"/>
              <a:t>로 각 빈의 너비를 계산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그림의 파란색 사각형이 </a:t>
            </a:r>
            <a:r>
              <a:rPr lang="en-US" altLang="ko-KR" dirty="0"/>
              <a:t>bin </a:t>
            </a:r>
            <a:r>
              <a:rPr lang="ko-KR" altLang="en-US" dirty="0"/>
              <a:t>을 의미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그 후 정의된</a:t>
            </a:r>
            <a:r>
              <a:rPr lang="en-US" altLang="ko-KR" dirty="0"/>
              <a:t> bin </a:t>
            </a:r>
            <a:r>
              <a:rPr lang="ko-KR" altLang="en-US" dirty="0"/>
              <a:t>내에서 무작위로 </a:t>
            </a:r>
            <a:r>
              <a:rPr lang="en-US" altLang="ko-KR" dirty="0"/>
              <a:t>offset </a:t>
            </a:r>
            <a:r>
              <a:rPr lang="ko-KR" altLang="en-US" dirty="0"/>
              <a:t>생성해서 빈 안에서 샘플링</a:t>
            </a:r>
            <a:r>
              <a:rPr lang="en-US" altLang="ko-KR" dirty="0"/>
              <a:t>(</a:t>
            </a:r>
            <a:r>
              <a:rPr lang="ko-KR" altLang="en-US" dirty="0"/>
              <a:t>빨간 </a:t>
            </a:r>
            <a:r>
              <a:rPr lang="en-US" altLang="ko-KR" dirty="0"/>
              <a:t>X</a:t>
            </a:r>
            <a:r>
              <a:rPr lang="ko-KR" altLang="en-US" dirty="0"/>
              <a:t> 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핵심은 공간을 먼저 </a:t>
            </a:r>
            <a:r>
              <a:rPr lang="en-US" altLang="ko-KR" dirty="0"/>
              <a:t>bins</a:t>
            </a:r>
            <a:r>
              <a:rPr lang="ko-KR" altLang="en-US" dirty="0"/>
              <a:t> 로 나눈 뒤 그 공간 안에서 무작위 샘플링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ray </a:t>
            </a:r>
            <a:r>
              <a:rPr lang="ko-KR" altLang="en-US" dirty="0"/>
              <a:t>전체에 걸쳐 샘플이 비교적 고르게 분포되도록 보장 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" altLang="ko-KR" b="1" dirty="0"/>
              <a:t>Divide into Bins/Strata (</a:t>
            </a:r>
            <a:r>
              <a:rPr lang="ko-KR" altLang="en-US" b="1" dirty="0"/>
              <a:t>구간</a:t>
            </a:r>
            <a:r>
              <a:rPr lang="en-US" altLang="ko-KR" b="1" dirty="0"/>
              <a:t>/</a:t>
            </a:r>
            <a:r>
              <a:rPr lang="ko-KR" altLang="en-US" b="1" dirty="0"/>
              <a:t>계층으로 분할</a:t>
            </a:r>
            <a:r>
              <a:rPr lang="en-US" altLang="ko-KR" b="1" dirty="0"/>
              <a:t>):</a:t>
            </a:r>
            <a:r>
              <a:rPr lang="ko-KR" altLang="en-US" dirty="0"/>
              <a:t> 전체 공간을 명확한 하위 구간으로 나누는 선행 단계를 강조</a:t>
            </a:r>
            <a:endParaRPr lang="en-US" altLang="ko-KR" dirty="0"/>
          </a:p>
          <a:p>
            <a:pPr>
              <a:buNone/>
            </a:pPr>
            <a:r>
              <a:rPr lang="en" altLang="ko-KR" b="1" dirty="0"/>
              <a:t>One Sample per Bin (</a:t>
            </a:r>
            <a:r>
              <a:rPr lang="ko-KR" altLang="en-US" b="1" dirty="0" err="1"/>
              <a:t>구간당</a:t>
            </a:r>
            <a:r>
              <a:rPr lang="ko-KR" altLang="en-US" b="1" dirty="0"/>
              <a:t> 하나의 샘플</a:t>
            </a:r>
            <a:r>
              <a:rPr lang="en-US" altLang="ko-KR" b="1" dirty="0"/>
              <a:t>):</a:t>
            </a:r>
            <a:r>
              <a:rPr lang="ko-KR" altLang="en-US" dirty="0"/>
              <a:t> 각 정의된 구간에서 반드시 하나의 샘플을 추출하는 규칙을 명시</a:t>
            </a:r>
            <a:endParaRPr lang="en-US" altLang="ko-KR" dirty="0"/>
          </a:p>
          <a:p>
            <a:pPr>
              <a:buNone/>
            </a:pPr>
            <a:r>
              <a:rPr lang="en" altLang="ko-KR" b="1" dirty="0"/>
              <a:t>Variance Reduction (</a:t>
            </a:r>
            <a:r>
              <a:rPr lang="ko-KR" altLang="en-US" b="1" dirty="0"/>
              <a:t>분산 감소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" altLang="ko-KR" dirty="0" err="1"/>
              <a:t>NeRF</a:t>
            </a:r>
            <a:r>
              <a:rPr lang="ko-KR" altLang="en-US" dirty="0"/>
              <a:t>에서 이 방식이 선호되는 중요한 이유이자 통계적 장점을 나타냄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2F9BA-72ED-945C-DF32-A1643D1CC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40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E06E0-BFD1-811F-E344-F256DF82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BE6B6D-6A79-7B11-D496-A91882AC6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C86874-6CD2-1F9D-982F-03D3072E2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​: </a:t>
            </a:r>
            <a:r>
              <a:rPr lang="en" altLang="ko-KR" dirty="0" err="1"/>
              <a:t>i</a:t>
            </a:r>
            <a:r>
              <a:rPr lang="en" altLang="ko-KR" dirty="0"/>
              <a:t>-</a:t>
            </a:r>
            <a:r>
              <a:rPr lang="ko-KR" altLang="en-US" dirty="0"/>
              <a:t>번째 샘플의 위치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</a:rPr>
              <a:t>U</a:t>
            </a:r>
            <a:r>
              <a:rPr lang="en" altLang="ko-KR" dirty="0"/>
              <a:t>[</a:t>
            </a:r>
            <a:r>
              <a:rPr lang="en" altLang="ko-KR" dirty="0" err="1"/>
              <a:t>a,b</a:t>
            </a:r>
            <a:r>
              <a:rPr lang="en" altLang="ko-KR" dirty="0"/>
              <a:t>]: a</a:t>
            </a:r>
            <a:r>
              <a:rPr lang="ko-KR" altLang="en-US" dirty="0"/>
              <a:t>와 </a:t>
            </a:r>
            <a:r>
              <a:rPr lang="en" altLang="ko-KR" dirty="0"/>
              <a:t>b </a:t>
            </a:r>
            <a:r>
              <a:rPr lang="ko-KR" altLang="en-US" dirty="0"/>
              <a:t>사이의 균일 분포에서 샘플링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n</a:t>
            </a:r>
            <a:r>
              <a:rPr lang="en" altLang="ko-KR" dirty="0"/>
              <a:t>​: </a:t>
            </a:r>
            <a:r>
              <a:rPr lang="ko-KR" altLang="en-US" dirty="0"/>
              <a:t>광선의 근거리 경계 </a:t>
            </a:r>
            <a:r>
              <a:rPr lang="en-US" altLang="ko-KR" dirty="0"/>
              <a:t>(</a:t>
            </a:r>
            <a:r>
              <a:rPr lang="en" altLang="ko-KR" dirty="0"/>
              <a:t>near bound)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/>
              <a:t>​: </a:t>
            </a:r>
            <a:r>
              <a:rPr lang="ko-KR" altLang="en-US" dirty="0"/>
              <a:t>광선의 원거리 경계 </a:t>
            </a:r>
            <a:r>
              <a:rPr lang="en-US" altLang="ko-KR" dirty="0"/>
              <a:t>(</a:t>
            </a:r>
            <a:r>
              <a:rPr lang="en" altLang="ko-KR" dirty="0"/>
              <a:t>far bound)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</a:rPr>
              <a:t>N</a:t>
            </a:r>
            <a:r>
              <a:rPr lang="en" altLang="ko-KR" dirty="0"/>
              <a:t>: </a:t>
            </a:r>
            <a:r>
              <a:rPr lang="ko-KR" altLang="en-US" dirty="0"/>
              <a:t>총 샘플 개수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l-GR" altLang="ko-KR" dirty="0">
                <a:effectLst/>
              </a:rPr>
              <a:t>δ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​: </a:t>
            </a:r>
            <a:r>
              <a:rPr lang="en" altLang="ko-KR" dirty="0" err="1"/>
              <a:t>i</a:t>
            </a:r>
            <a:r>
              <a:rPr lang="en" altLang="ko-KR" dirty="0"/>
              <a:t>-</a:t>
            </a:r>
            <a:r>
              <a:rPr lang="ko-KR" altLang="en-US" dirty="0"/>
              <a:t>번째 샘플에 대한 섭동</a:t>
            </a:r>
            <a:r>
              <a:rPr lang="en-US" altLang="ko-KR" dirty="0"/>
              <a:t>(</a:t>
            </a:r>
            <a:r>
              <a:rPr lang="en" altLang="ko-KR" dirty="0"/>
              <a:t>noise) </a:t>
            </a:r>
            <a:r>
              <a:rPr lang="ko-KR" altLang="en-US" dirty="0"/>
              <a:t>값</a:t>
            </a:r>
            <a:br>
              <a:rPr lang="en-US" altLang="ko-KR" dirty="0"/>
            </a:br>
            <a:br>
              <a:rPr lang="en-US" altLang="ko-KR" dirty="0"/>
            </a:br>
            <a:r>
              <a:rPr lang="en" altLang="ko-KR" b="1" dirty="0"/>
              <a:t>Stratified Sampling:</a:t>
            </a:r>
            <a:r>
              <a:rPr lang="en" altLang="ko-KR" dirty="0"/>
              <a:t> </a:t>
            </a:r>
            <a:r>
              <a:rPr lang="ko-KR" altLang="en-US" dirty="0"/>
              <a:t>샘플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가 </a:t>
            </a:r>
            <a:r>
              <a:rPr lang="ko-KR" altLang="en-US" b="1" dirty="0"/>
              <a:t>미리 정의된 </a:t>
            </a:r>
            <a:r>
              <a:rPr lang="en" altLang="ko-KR" b="1" dirty="0" err="1"/>
              <a:t>i</a:t>
            </a:r>
            <a:r>
              <a:rPr lang="en" altLang="ko-KR" b="1" dirty="0"/>
              <a:t>-</a:t>
            </a:r>
            <a:r>
              <a:rPr lang="ko-KR" altLang="en-US" b="1" dirty="0"/>
              <a:t>번째 구간 내에서 직접 </a:t>
            </a:r>
            <a:r>
              <a:rPr lang="ko-KR" altLang="en-US" b="1" dirty="0" err="1"/>
              <a:t>샘플링</a:t>
            </a:r>
            <a:r>
              <a:rPr lang="ko-KR" altLang="en-US" dirty="0" err="1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그 구간을 벗어날 수 없음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Perturbation Sampling:</a:t>
            </a:r>
            <a:r>
              <a:rPr lang="en" altLang="ko-KR" dirty="0"/>
              <a:t> </a:t>
            </a:r>
            <a:r>
              <a:rPr lang="ko-KR" altLang="en-US" dirty="0"/>
              <a:t>샘플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</a:t>
            </a:r>
            <a:r>
              <a:rPr lang="ko-KR" altLang="en-US" b="1" dirty="0"/>
              <a:t>미리 계산된 균일 지점 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initial,i</a:t>
            </a:r>
            <a:r>
              <a:rPr lang="en" altLang="ko-KR" b="1" dirty="0"/>
              <a:t>​</a:t>
            </a:r>
            <a:r>
              <a:rPr lang="ko-KR" altLang="en-US" b="1" dirty="0"/>
              <a:t>에서 시작하여</a:t>
            </a:r>
            <a:r>
              <a:rPr lang="en-US" altLang="ko-KR" b="1" dirty="0"/>
              <a:t>, </a:t>
            </a:r>
            <a:r>
              <a:rPr lang="el-GR" altLang="ko-KR" b="1" dirty="0">
                <a:effectLst/>
              </a:rPr>
              <a:t>δ</a:t>
            </a:r>
            <a:r>
              <a:rPr lang="en" altLang="ko-KR" b="1" dirty="0" err="1">
                <a:effectLst/>
              </a:rPr>
              <a:t>i</a:t>
            </a:r>
            <a:r>
              <a:rPr lang="en" altLang="ko-KR" b="1" dirty="0"/>
              <a:t>​</a:t>
            </a:r>
            <a:r>
              <a:rPr lang="ko-KR" altLang="en-US" b="1" dirty="0"/>
              <a:t>만큼 </a:t>
            </a:r>
            <a:r>
              <a:rPr lang="ko-KR" altLang="en-US" b="1" dirty="0" err="1"/>
              <a:t>섭동됨</a:t>
            </a:r>
            <a:r>
              <a:rPr lang="en-US" altLang="ko-KR" dirty="0"/>
              <a:t>. </a:t>
            </a:r>
            <a:r>
              <a:rPr lang="ko-KR" altLang="en-US" dirty="0"/>
              <a:t>섭동 후의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원래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initial,i</a:t>
            </a:r>
            <a:r>
              <a:rPr lang="en" altLang="ko-KR" dirty="0"/>
              <a:t>​</a:t>
            </a:r>
            <a:r>
              <a:rPr lang="ko-KR" altLang="en-US" dirty="0"/>
              <a:t>가 속했던 가상</a:t>
            </a:r>
            <a:r>
              <a:rPr lang="en-US" altLang="ko-KR" dirty="0"/>
              <a:t> </a:t>
            </a:r>
            <a:r>
              <a:rPr lang="ko-KR" altLang="en-US" dirty="0"/>
              <a:t>구간을 벗어날 수도 있고 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특히 </a:t>
            </a:r>
            <a:r>
              <a:rPr lang="en" altLang="ko-KR" dirty="0">
                <a:effectLst/>
              </a:rPr>
              <a:t>N</a:t>
            </a:r>
            <a:r>
              <a:rPr lang="ko-KR" altLang="en-US" dirty="0"/>
              <a:t>이 작거나 섭동 범위가 클 때</a:t>
            </a:r>
            <a:r>
              <a:rPr lang="en-US" altLang="ko-KR" dirty="0"/>
              <a:t>), </a:t>
            </a:r>
            <a:r>
              <a:rPr lang="ko-KR" altLang="en-US" dirty="0"/>
              <a:t>인접한 샘플들의 섭동 범위와 겹칠 수도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D45F6A-2376-61CC-F4D7-11B0803B5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07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64D0A-7C0C-F09C-86A7-28A97C2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00FA3-8D44-8210-73A4-AA2283BE1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A1CF9-8A58-84E5-1926-4275E0A67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A3C2E-12F9-2977-8CB4-A4DF2FB49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11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F5FC-2633-8BFB-08D1-DE30D331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4F31CB-2684-560A-30EA-D8AF343C3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E6082-66D3-F409-1738-8635556C2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317AB-20DE-41D1-C9B4-2763257D2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6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10D7-9A31-F209-CABA-9D44ECF8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583923-91AA-4665-67B9-29562CD04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DD05-8B04-6B73-28B4-DC94AB4D1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EDBB3-F769-359C-EE9A-4FC4FFA6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59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8B32-7FD4-361E-7C8B-231B63C2C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282BC5-2494-FD2C-7FBB-86B943178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DDE283-051C-9E40-0695-07C9C3FCC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kumimoji="1" lang="en-US" altLang="ko-KR" dirty="0"/>
              <a:t>Hierarchical volume sampling </a:t>
            </a:r>
            <a:r>
              <a:rPr kumimoji="1" lang="ko-KR" altLang="en-US" dirty="0"/>
              <a:t>의 첫번째 </a:t>
            </a:r>
            <a:r>
              <a:rPr kumimoji="1" lang="en-US" altLang="ko-KR" dirty="0"/>
              <a:t>pass(or step)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coarse network(pass)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먼저 </a:t>
            </a:r>
            <a:r>
              <a:rPr kumimoji="1" lang="en-US" altLang="ko-KR" dirty="0"/>
              <a:t>ray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따라 </a:t>
            </a:r>
            <a:r>
              <a:rPr kumimoji="1" lang="en-US" altLang="ko-KR" dirty="0"/>
              <a:t>Nc 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coarse sample </a:t>
            </a:r>
            <a:r>
              <a:rPr kumimoji="1" lang="ko-KR" altLang="en-US" dirty="0"/>
              <a:t>을 정의함 이 때 </a:t>
            </a:r>
            <a:r>
              <a:rPr kumimoji="1" lang="en-US" altLang="ko-KR" dirty="0" err="1"/>
              <a:t>nc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64,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stratified sampling </a:t>
            </a:r>
            <a:r>
              <a:rPr kumimoji="1" lang="ko-KR" altLang="en-US" dirty="0"/>
              <a:t>을 이용하여 비교적 </a:t>
            </a:r>
            <a:r>
              <a:rPr kumimoji="1" lang="en-US" altLang="ko-KR" dirty="0"/>
              <a:t>naïve </a:t>
            </a:r>
            <a:r>
              <a:rPr kumimoji="1" lang="ko-KR" altLang="en-US" dirty="0"/>
              <a:t>하게 샘플링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&lt;-&gt; pdf sampling)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 err="1"/>
              <a:t>C^c</a:t>
            </a:r>
            <a:r>
              <a:rPr kumimoji="1" lang="ko-KR" altLang="en-US" dirty="0"/>
              <a:t> </a:t>
            </a:r>
            <a:r>
              <a:rPr kumimoji="1" lang="en-US" altLang="ko-KR" dirty="0"/>
              <a:t>( r) </a:t>
            </a:r>
            <a:r>
              <a:rPr kumimoji="1" lang="ko-KR" altLang="en-US" dirty="0"/>
              <a:t>은 실제로 이미지 색상 결정에 사용되진 않음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coarse network </a:t>
            </a:r>
            <a:r>
              <a:rPr kumimoji="1" lang="ko-KR" altLang="en-US" dirty="0"/>
              <a:t>의 출력 즉 각 샘플의 가중치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wi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I.e</a:t>
            </a:r>
            <a:r>
              <a:rPr kumimoji="1" lang="en-US" altLang="ko-KR" dirty="0"/>
              <a:t>, opacity) </a:t>
            </a:r>
            <a:r>
              <a:rPr kumimoji="1" lang="ko-KR" altLang="en-US" dirty="0"/>
              <a:t>는 다음 </a:t>
            </a:r>
            <a:r>
              <a:rPr kumimoji="1" lang="en-US" altLang="ko-KR" dirty="0"/>
              <a:t>pass</a:t>
            </a:r>
            <a:r>
              <a:rPr kumimoji="1" lang="ko-KR" altLang="en-US" dirty="0"/>
              <a:t> 인 </a:t>
            </a:r>
            <a:r>
              <a:rPr kumimoji="1" lang="en-US" altLang="ko-KR" dirty="0"/>
              <a:t>fine network </a:t>
            </a:r>
            <a:r>
              <a:rPr kumimoji="1" lang="ko-KR" altLang="en-US" dirty="0"/>
              <a:t>에서 더욱 </a:t>
            </a:r>
            <a:r>
              <a:rPr kumimoji="1" lang="en-US" altLang="ko-KR" dirty="0"/>
              <a:t>dense </a:t>
            </a:r>
            <a:r>
              <a:rPr kumimoji="1" lang="ko-KR" altLang="en-US" dirty="0"/>
              <a:t>한 영역에 집중할 수 있도록 작용</a:t>
            </a:r>
            <a:endParaRPr kumimoji="1" lang="en-US" altLang="ko-KR" dirty="0"/>
          </a:p>
          <a:p>
            <a:r>
              <a:rPr kumimoji="1" lang="ko-KR" altLang="en-US" dirty="0"/>
              <a:t>즉 밀도가 높은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공기가 아닌 </a:t>
            </a:r>
            <a:r>
              <a:rPr kumimoji="1" lang="ko-KR" altLang="en-US" dirty="0" err="1"/>
              <a:t>비어있지</a:t>
            </a:r>
            <a:r>
              <a:rPr kumimoji="1" lang="ko-KR" altLang="en-US" dirty="0"/>
              <a:t> 않은 공간에 집중하기 위해 </a:t>
            </a:r>
            <a:r>
              <a:rPr kumimoji="1" lang="en-US" altLang="ko-KR" dirty="0"/>
              <a:t>opacity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이용함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9BDBD-ABD6-09BA-27AD-B952D3C7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6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Neural Radiance Field </a:t>
            </a:r>
            <a:r>
              <a:rPr kumimoji="1" lang="ko-KR" altLang="en-US" dirty="0"/>
              <a:t>의 줄임말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이름에서도 알 수 있듯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NN</a:t>
            </a:r>
            <a:r>
              <a:rPr kumimoji="1" lang="ko-KR" altLang="en-US" dirty="0"/>
              <a:t> 가 포함됨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작동원리를 요약하면 먼저 어떤 </a:t>
            </a:r>
            <a:r>
              <a:rPr kumimoji="1" lang="en-US" altLang="ko-KR" dirty="0"/>
              <a:t>scene </a:t>
            </a:r>
            <a:r>
              <a:rPr kumimoji="1" lang="ko-KR" altLang="en-US" dirty="0"/>
              <a:t>또는</a:t>
            </a:r>
            <a:r>
              <a:rPr kumimoji="1" lang="en-US" altLang="ko-KR" dirty="0"/>
              <a:t> Object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다양한 시점에서 사진을 찍음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반구 형태로 카메라를 위치시킴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반구의 중앙에 </a:t>
            </a:r>
            <a:r>
              <a:rPr kumimoji="1" lang="en-US" altLang="ko-KR" dirty="0"/>
              <a:t>object or scene locate)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NN </a:t>
            </a:r>
            <a:r>
              <a:rPr kumimoji="1" lang="ko-KR" altLang="en-US" dirty="0"/>
              <a:t>을 학습시켜 원래 주어진 시점이 아닌 다른 </a:t>
            </a:r>
            <a:r>
              <a:rPr kumimoji="1" lang="en-US" altLang="ko-KR" dirty="0"/>
              <a:t>novel view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찍었을 때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예측하여 </a:t>
            </a:r>
            <a:r>
              <a:rPr kumimoji="1" lang="en-US" altLang="ko-KR" dirty="0"/>
              <a:t>2d image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생성해내는 기술</a:t>
            </a:r>
            <a:r>
              <a:rPr kumimoji="1" lang="en-US" altLang="ko-KR" dirty="0"/>
              <a:t>(volume rendering)</a:t>
            </a:r>
          </a:p>
          <a:p>
            <a:r>
              <a:rPr kumimoji="1" lang="en-US" altLang="ko-KR" dirty="0"/>
              <a:t>modern graphics pipeline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explicit -&gt; rasterization </a:t>
            </a:r>
            <a:r>
              <a:rPr kumimoji="1" lang="ko-KR" altLang="en-US" dirty="0"/>
              <a:t>기반</a:t>
            </a:r>
            <a:r>
              <a:rPr kumimoji="1" lang="en-US" altLang="ko-KR" dirty="0"/>
              <a:t>(</a:t>
            </a:r>
            <a:r>
              <a:rPr kumimoji="1" lang="ko-KR" altLang="en-US" dirty="0"/>
              <a:t>삼각형 </a:t>
            </a:r>
            <a:r>
              <a:rPr kumimoji="1" lang="en-US" altLang="ko-KR" dirty="0"/>
              <a:t>mesh )</a:t>
            </a:r>
          </a:p>
          <a:p>
            <a:r>
              <a:rPr kumimoji="1" lang="ko-KR" altLang="en-US" dirty="0"/>
              <a:t>그러나 </a:t>
            </a:r>
            <a:r>
              <a:rPr kumimoji="1" lang="en-US" altLang="ko-KR" dirty="0"/>
              <a:t>nerf</a:t>
            </a:r>
            <a:r>
              <a:rPr kumimoji="1" lang="ko-KR" altLang="en-US" dirty="0"/>
              <a:t> 는 </a:t>
            </a:r>
            <a:r>
              <a:rPr kumimoji="1" lang="en-US" altLang="ko-KR" dirty="0" err="1"/>
              <a:t>nn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implicit, </a:t>
            </a:r>
            <a:r>
              <a:rPr kumimoji="1" lang="ko-KR" altLang="en-US" dirty="0"/>
              <a:t>함수 형태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5d coord( pos + </a:t>
            </a:r>
            <a:r>
              <a:rPr kumimoji="1" lang="en-US" altLang="ko-KR" dirty="0" err="1"/>
              <a:t>dir</a:t>
            </a:r>
            <a:r>
              <a:rPr kumimoji="1" lang="en-US" altLang="ko-KR" dirty="0"/>
              <a:t> )</a:t>
            </a:r>
            <a:r>
              <a:rPr kumimoji="1" lang="ko-KR" altLang="en-US" dirty="0"/>
              <a:t>을 주면 </a:t>
            </a:r>
            <a:r>
              <a:rPr kumimoji="1" lang="en-US" altLang="ko-KR" dirty="0"/>
              <a:t>return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rgba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주는 형식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nn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이용하여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학습과정에서 당연히 </a:t>
            </a:r>
            <a:r>
              <a:rPr kumimoji="1" lang="en-US" altLang="ko-KR" dirty="0"/>
              <a:t>loss function </a:t>
            </a:r>
            <a:r>
              <a:rPr kumimoji="1" lang="ko-KR" altLang="en-US" dirty="0"/>
              <a:t>을 정의해줌</a:t>
            </a:r>
            <a:r>
              <a:rPr kumimoji="1" lang="en-US" altLang="ko-KR" dirty="0"/>
              <a:t>(original nerf 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단순한 </a:t>
            </a:r>
            <a:r>
              <a:rPr kumimoji="1" lang="en-US" altLang="ko-KR" dirty="0"/>
              <a:t>MSE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backpropagation </a:t>
            </a:r>
            <a:r>
              <a:rPr kumimoji="1" lang="ko-KR" altLang="en-US" dirty="0"/>
              <a:t>을 통해 최적화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75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0BBC-83BE-6F11-DEF0-250114FD6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5EF4C4-2023-CFEA-E2E8-F4F612F5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F06542-57C5-AA17-5B51-227403C9B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fine network, </a:t>
            </a:r>
            <a:r>
              <a:rPr kumimoji="1" lang="ko-KR" altLang="en-US" dirty="0"/>
              <a:t>먼저 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fine sample </a:t>
            </a:r>
            <a:r>
              <a:rPr kumimoji="1" lang="ko-KR" altLang="en-US" dirty="0"/>
              <a:t>을 사용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= 128 in original nerf paper) </a:t>
            </a:r>
            <a:r>
              <a:rPr kumimoji="1" lang="ko-KR" altLang="en-US" dirty="0"/>
              <a:t>일반적으로 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&gt; Nc</a:t>
            </a:r>
          </a:p>
          <a:p>
            <a:r>
              <a:rPr kumimoji="1" lang="en-US" altLang="ko-KR" dirty="0"/>
              <a:t>fine network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sampling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stratified 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pertubation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아닌 </a:t>
            </a:r>
            <a:r>
              <a:rPr kumimoji="1" lang="en-US" altLang="ko-KR" dirty="0"/>
              <a:t>pdf, coarse network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output </a:t>
            </a:r>
            <a:r>
              <a:rPr kumimoji="1" lang="ko-KR" altLang="en-US" dirty="0"/>
              <a:t>이었던 </a:t>
            </a:r>
            <a:r>
              <a:rPr kumimoji="1" lang="en-US" altLang="ko-KR" dirty="0"/>
              <a:t>weight(opacity)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pdf </a:t>
            </a:r>
            <a:r>
              <a:rPr kumimoji="1" lang="ko-KR" altLang="en-US" dirty="0"/>
              <a:t>구성하고 그 </a:t>
            </a:r>
            <a:r>
              <a:rPr kumimoji="1" lang="en-US" altLang="ko-KR" dirty="0"/>
              <a:t>pdf 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inverse transform sampling </a:t>
            </a:r>
            <a:r>
              <a:rPr kumimoji="1" lang="ko-KR" altLang="en-US" dirty="0"/>
              <a:t>을 이용해서 </a:t>
            </a:r>
            <a:r>
              <a:rPr kumimoji="1" lang="en-US" altLang="ko-KR" dirty="0"/>
              <a:t>CDF </a:t>
            </a:r>
            <a:r>
              <a:rPr kumimoji="1" lang="ko-KR" altLang="en-US" dirty="0"/>
              <a:t>의 역함수 이용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더 </a:t>
            </a:r>
            <a:r>
              <a:rPr kumimoji="1" lang="en-US" altLang="ko-KR" dirty="0"/>
              <a:t>opacity </a:t>
            </a:r>
            <a:r>
              <a:rPr kumimoji="1" lang="ko-KR" altLang="en-US" dirty="0"/>
              <a:t>가 높은 즉 물체가 존재할 가능성이 높거나 디테일이 많이 중요한 영역에 샘플링을 더 집중할 수 있음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25511-63F7-18C2-DA75-81B187FB1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91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0F0A-3630-3A98-004D-22CA9AFD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89A4FC-552C-C278-5EB6-687DB02DE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ADAFE8-AEAD-6047-326B-A05F93942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그림으로 </a:t>
            </a:r>
            <a:r>
              <a:rPr kumimoji="1" lang="ko-KR" altLang="en-US" dirty="0" err="1"/>
              <a:t>시각화하면</a:t>
            </a:r>
            <a:r>
              <a:rPr kumimoji="1" lang="ko-KR" altLang="en-US" dirty="0"/>
              <a:t> 다음과 같다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D0299-E215-D2FC-13E0-1B38E1A55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84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B26E-46C6-67F9-18F9-04C8B4A5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78ABB1-B694-2F04-188C-B4E91E421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000550-0A9E-84E3-925B-89BF14B3D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coarse pass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시각화한 것</a:t>
            </a:r>
            <a:r>
              <a:rPr kumimoji="1" lang="en-US" altLang="ko-KR" dirty="0"/>
              <a:t>,cam </a:t>
            </a:r>
            <a:r>
              <a:rPr kumimoji="1" lang="ko-KR" altLang="en-US" dirty="0"/>
              <a:t>에서 쏜 </a:t>
            </a:r>
            <a:r>
              <a:rPr kumimoji="1" lang="en-US" altLang="ko-KR" dirty="0"/>
              <a:t>ray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</a:t>
            </a:r>
            <a:r>
              <a:rPr kumimoji="1" lang="en-US" altLang="ko-KR" dirty="0"/>
              <a:t>Nc</a:t>
            </a:r>
            <a:r>
              <a:rPr kumimoji="1" lang="ko-KR" altLang="en-US" dirty="0"/>
              <a:t> 개의 하얀색 점들은 </a:t>
            </a:r>
            <a:r>
              <a:rPr kumimoji="1" lang="en-US" altLang="ko-KR" dirty="0"/>
              <a:t>stratified sampling(</a:t>
            </a:r>
            <a:r>
              <a:rPr kumimoji="1" lang="ko-KR" altLang="en-US" dirty="0"/>
              <a:t>비교적 균일한 느낌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특졍</a:t>
            </a:r>
            <a:r>
              <a:rPr kumimoji="1" lang="ko-KR" altLang="en-US" dirty="0"/>
              <a:t> 영역에 치우치지 않음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coverage </a:t>
            </a:r>
            <a:r>
              <a:rPr kumimoji="1" lang="ko-KR" altLang="en-US" dirty="0"/>
              <a:t>넓음</a:t>
            </a:r>
            <a:endParaRPr kumimoji="1" lang="en-US" altLang="ko-KR" dirty="0"/>
          </a:p>
          <a:p>
            <a:r>
              <a:rPr kumimoji="1" lang="ko-KR" altLang="en-US" dirty="0"/>
              <a:t>여기서 얻은 </a:t>
            </a:r>
            <a:r>
              <a:rPr kumimoji="1" lang="en-US" altLang="ko-KR" dirty="0"/>
              <a:t>coarse sample </a:t>
            </a:r>
            <a:r>
              <a:rPr kumimoji="1" lang="ko-KR" altLang="en-US" dirty="0"/>
              <a:t>의 정보</a:t>
            </a:r>
            <a:r>
              <a:rPr kumimoji="1" lang="en-US" altLang="ko-KR" dirty="0"/>
              <a:t>(weight == opacity)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다음 </a:t>
            </a:r>
            <a:r>
              <a:rPr kumimoji="1" lang="en-US" altLang="ko-KR" dirty="0"/>
              <a:t>pass 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fine network</a:t>
            </a:r>
            <a:r>
              <a:rPr kumimoji="1" lang="ko-KR" altLang="en-US" dirty="0"/>
              <a:t> 에서 어디에 더 집중해야 할 지 결정함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2217A6-3A5C-B8AF-8571-311BBF5ED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28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500B-E3E7-9793-A10B-97C03C22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727CCA-8A2A-0381-D1A3-438DAB020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3D337-2CC3-A1DD-274A-07010B9B2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coarse</a:t>
            </a:r>
            <a:r>
              <a:rPr lang="ko-KR" altLang="en-US" dirty="0" err="1"/>
              <a:t>를</a:t>
            </a:r>
            <a:r>
              <a:rPr lang="ko-KR" altLang="en-US" dirty="0"/>
              <a:t> 바탕으로 보라색 </a:t>
            </a:r>
            <a:r>
              <a:rPr lang="en-US" altLang="ko-KR" dirty="0"/>
              <a:t>fine sample </a:t>
            </a:r>
            <a:r>
              <a:rPr lang="ko-KR" altLang="en-US" dirty="0"/>
              <a:t>을 뽑아내는 것을 설명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density </a:t>
            </a:r>
            <a:r>
              <a:rPr lang="ko-KR" altLang="en-US" dirty="0"/>
              <a:t>가 더 높은 지역에 더 많은 가중치를 두어서 실제로 </a:t>
            </a:r>
            <a:r>
              <a:rPr lang="en-US" altLang="ko-KR" dirty="0"/>
              <a:t>fine sample </a:t>
            </a:r>
            <a:r>
              <a:rPr lang="ko-KR" altLang="en-US" dirty="0"/>
              <a:t>은 보라색 곡선</a:t>
            </a:r>
            <a:r>
              <a:rPr lang="en-US" altLang="ko-KR" dirty="0"/>
              <a:t>(pdf) </a:t>
            </a:r>
            <a:r>
              <a:rPr lang="ko-KR" altLang="en-US" dirty="0"/>
              <a:t>에서 값이 큰 영역에서 더 집중되어 </a:t>
            </a:r>
            <a:r>
              <a:rPr lang="en-US" altLang="ko-KR" dirty="0"/>
              <a:t>sampling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89A5D-CB7A-13F5-D531-A75C11276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07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B762-8AA9-BFBE-66E4-864BBACF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54FA23-5FFB-A1FF-CD88-CA536106A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99B67-631A-8D03-2C1A-B19FAE15A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Coarse Network</a:t>
            </a:r>
            <a:r>
              <a:rPr lang="ko-KR" altLang="en-US" dirty="0"/>
              <a:t>는 장면의 거친</a:t>
            </a:r>
            <a:r>
              <a:rPr lang="en-US" altLang="ko-KR" dirty="0"/>
              <a:t>(</a:t>
            </a:r>
            <a:r>
              <a:rPr lang="en" altLang="ko-KR" dirty="0"/>
              <a:t>low-frequency) </a:t>
            </a:r>
            <a:r>
              <a:rPr lang="ko-KR" altLang="en-US" dirty="0"/>
              <a:t>특징을 학습하고</a:t>
            </a:r>
            <a:r>
              <a:rPr lang="en-US" altLang="ko-KR" dirty="0"/>
              <a:t>, </a:t>
            </a:r>
            <a:r>
              <a:rPr lang="en" altLang="ko-KR" dirty="0"/>
              <a:t>Fine Network</a:t>
            </a:r>
            <a:r>
              <a:rPr lang="ko-KR" altLang="en-US" dirty="0"/>
              <a:t>는 </a:t>
            </a:r>
            <a:r>
              <a:rPr lang="en" altLang="ko-KR" dirty="0"/>
              <a:t>Coarse Network</a:t>
            </a:r>
            <a:r>
              <a:rPr lang="ko-KR" altLang="en-US" dirty="0"/>
              <a:t>의 정보를 바탕으로 더 세밀한</a:t>
            </a:r>
            <a:r>
              <a:rPr lang="en-US" altLang="ko-KR" dirty="0"/>
              <a:t>(</a:t>
            </a:r>
            <a:r>
              <a:rPr lang="en" altLang="ko-KR" dirty="0"/>
              <a:t>high-frequency) </a:t>
            </a:r>
            <a:r>
              <a:rPr lang="ko-KR" altLang="en-US" dirty="0"/>
              <a:t>디테일을 학습하는 계층적인 구조를 이룸</a:t>
            </a:r>
            <a:r>
              <a:rPr lang="en-US" altLang="ko-KR" dirty="0"/>
              <a:t>, </a:t>
            </a:r>
            <a:r>
              <a:rPr lang="ko-KR" altLang="en-US" dirty="0"/>
              <a:t>이렇게 계층적으로 정보를 처리하고 표현하는 방식은 복잡한 장면을 효과적으로 모델링하는 데 유리함</a:t>
            </a:r>
            <a:r>
              <a:rPr lang="en-US" altLang="ko-KR" dirty="0"/>
              <a:t>.</a:t>
            </a:r>
          </a:p>
          <a:p>
            <a:r>
              <a:rPr kumimoji="1" lang="en-US" altLang="ko-KR" dirty="0"/>
              <a:t>MSE Loss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쓰고 </a:t>
            </a:r>
            <a:r>
              <a:rPr kumimoji="1" lang="en-US" altLang="ko-KR" dirty="0"/>
              <a:t>Nc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각각 </a:t>
            </a:r>
            <a:r>
              <a:rPr kumimoji="1" lang="en-US" altLang="ko-KR" dirty="0"/>
              <a:t>64,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 을 사용 일반적으로 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&gt; Nc</a:t>
            </a:r>
          </a:p>
          <a:p>
            <a:r>
              <a:rPr kumimoji="1" lang="ko-KR" altLang="en-US" dirty="0"/>
              <a:t>그리고 실제로 </a:t>
            </a:r>
            <a:r>
              <a:rPr kumimoji="1" lang="ko-KR" altLang="en-US" dirty="0" err="1"/>
              <a:t>샘플링하는</a:t>
            </a:r>
            <a:r>
              <a:rPr kumimoji="1" lang="ko-KR" altLang="en-US" dirty="0"/>
              <a:t> 개수는 </a:t>
            </a:r>
            <a:r>
              <a:rPr kumimoji="1" lang="en-US" altLang="ko-KR" dirty="0"/>
              <a:t>64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192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total loss </a:t>
            </a:r>
            <a:r>
              <a:rPr kumimoji="1" lang="ko-KR" altLang="en-US" dirty="0"/>
              <a:t>는 단순히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total_loss</a:t>
            </a:r>
            <a:r>
              <a:rPr kumimoji="1" lang="en-US" altLang="ko-KR" dirty="0"/>
              <a:t> =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coarse_loss</a:t>
            </a:r>
            <a:r>
              <a:rPr kumimoji="1" lang="en-US" altLang="ko-KR" dirty="0"/>
              <a:t> + </a:t>
            </a:r>
            <a:r>
              <a:rPr kumimoji="1" lang="en-US" altLang="ko-KR" dirty="0" err="1"/>
              <a:t>fine_loss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계산함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409F0-734E-28BF-E535-F35A28D3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57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59940-25D7-DC02-B80D-924B08734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0A9EAE-C81A-8F2F-123C-70965AC5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F8C348-5677-0430-DD87-CF64DC80C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코드를 살펴보면 원래 사용되던 단일 </a:t>
            </a:r>
            <a:r>
              <a:rPr kumimoji="1" lang="en-US" altLang="ko-KR" dirty="0"/>
              <a:t>network </a:t>
            </a:r>
            <a:r>
              <a:rPr kumimoji="1" lang="ko-KR" altLang="en-US" dirty="0"/>
              <a:t>구조에서의 </a:t>
            </a:r>
            <a:r>
              <a:rPr kumimoji="1" lang="en-US" altLang="ko-KR" dirty="0" err="1"/>
              <a:t>num_samples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coarse sample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fine sample </a:t>
            </a:r>
            <a:r>
              <a:rPr kumimoji="1" lang="ko-KR" altLang="en-US" dirty="0"/>
              <a:t>변수를 </a:t>
            </a:r>
            <a:r>
              <a:rPr kumimoji="1" lang="ko-KR" altLang="en-US" dirty="0" err="1"/>
              <a:t>만들어줌</a:t>
            </a:r>
            <a:r>
              <a:rPr kumimoji="1" lang="en-US" altLang="ko-KR" dirty="0"/>
              <a:t>.(64,64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),</a:t>
            </a:r>
            <a:r>
              <a:rPr kumimoji="1" lang="ko-KR" altLang="en-US" dirty="0"/>
              <a:t> 추후에 </a:t>
            </a:r>
            <a:r>
              <a:rPr kumimoji="1" lang="en-US" altLang="ko-KR" dirty="0"/>
              <a:t>default network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sample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사용하는것과</a:t>
            </a:r>
            <a:r>
              <a:rPr kumimoji="1" lang="ko-KR" altLang="en-US" dirty="0"/>
              <a:t> 비교하기 위해서 </a:t>
            </a:r>
            <a:r>
              <a:rPr kumimoji="1" lang="en-US" altLang="ko-KR" dirty="0"/>
              <a:t>64</a:t>
            </a:r>
            <a:r>
              <a:rPr kumimoji="1" lang="ko-KR" altLang="en-US" dirty="0"/>
              <a:t> </a:t>
            </a:r>
            <a:r>
              <a:rPr kumimoji="1" lang="en-US" altLang="ko-KR" dirty="0"/>
              <a:t>64</a:t>
            </a:r>
            <a:r>
              <a:rPr kumimoji="1" lang="ko-KR" altLang="en-US" dirty="0"/>
              <a:t>로 해 주었음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nerf NN 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</a:t>
            </a:r>
            <a:r>
              <a:rPr kumimoji="1" lang="ko-KR" altLang="en-US" dirty="0" err="1"/>
              <a:t>만들어야하므로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parameter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약간 </a:t>
            </a:r>
            <a:r>
              <a:rPr kumimoji="1" lang="ko-KR" altLang="en-US" dirty="0" err="1"/>
              <a:t>바꿔줌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구조는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A459C-E138-7D38-C069-85A3460E7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3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DDB3-26BD-5DB9-57E5-9A0E4120C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0487A4-4840-EE57-322C-74DA2640F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38F9-4F2F-E280-77A1-990F63849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render flat rays for coarse </a:t>
            </a:r>
            <a:r>
              <a:rPr kumimoji="1" lang="ko-KR" altLang="en-US" dirty="0"/>
              <a:t>라는 함수를 만들고 여기서는 앞서 설명했던 </a:t>
            </a:r>
            <a:r>
              <a:rPr kumimoji="1" lang="en-US" altLang="ko-KR" dirty="0"/>
              <a:t>coarse pass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stratified sampling 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coarse network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sampling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70282-B148-5F04-E481-3D1FFEF1A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09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2AD3-C64C-A133-6C60-A5D62C49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2B540-2AAD-52FD-6EDD-69E614F45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A222B-9CB2-471B-4EE2-72D8F351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coarse pass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hierarchical </a:t>
            </a:r>
            <a:r>
              <a:rPr kumimoji="1" lang="en-US" altLang="ko-KR" dirty="0" err="1"/>
              <a:t>samping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첫 </a:t>
            </a:r>
            <a:r>
              <a:rPr kumimoji="1" lang="en-US" altLang="ko-KR" dirty="0"/>
              <a:t>pass, </a:t>
            </a:r>
            <a:r>
              <a:rPr kumimoji="1" lang="ko-KR" altLang="en-US" dirty="0"/>
              <a:t>그래서 </a:t>
            </a:r>
            <a:r>
              <a:rPr kumimoji="1" lang="en-US" altLang="ko-KR" dirty="0"/>
              <a:t>render flat rays for coarse </a:t>
            </a:r>
            <a:r>
              <a:rPr kumimoji="1" lang="ko-KR" altLang="en-US" dirty="0"/>
              <a:t>함수를 먼저 호출해서 초기 샘플 위치 즉 </a:t>
            </a:r>
            <a:r>
              <a:rPr kumimoji="1" lang="en-US" altLang="ko-KR" dirty="0"/>
              <a:t>coarse network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지난 후에 </a:t>
            </a:r>
            <a:r>
              <a:rPr kumimoji="1" lang="ko-KR" altLang="en-US" dirty="0" err="1"/>
              <a:t>앋는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tvals_coarse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얻음 이 단계에서 </a:t>
            </a:r>
            <a:r>
              <a:rPr kumimoji="1" lang="en-US" altLang="ko-KR" dirty="0"/>
              <a:t>stratified sampling </a:t>
            </a:r>
            <a:r>
              <a:rPr kumimoji="1" lang="ko-KR" altLang="en-US" dirty="0"/>
              <a:t>을 사용함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지점에서의 </a:t>
            </a:r>
            <a:r>
              <a:rPr kumimoji="1" lang="en-US" altLang="ko-KR" dirty="0" err="1"/>
              <a:t>rgb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density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얻고 </a:t>
            </a:r>
            <a:r>
              <a:rPr kumimoji="1" lang="en-US" altLang="ko-KR" dirty="0"/>
              <a:t>density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sample </a:t>
            </a:r>
            <a:r>
              <a:rPr kumimoji="1" lang="ko-KR" altLang="en-US" dirty="0"/>
              <a:t>간 간격을 이용해 </a:t>
            </a:r>
            <a:r>
              <a:rPr kumimoji="1" lang="en-US" altLang="ko-KR" dirty="0"/>
              <a:t>transmittance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계산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최종적으로 </a:t>
            </a:r>
            <a:r>
              <a:rPr kumimoji="1" lang="en-US" altLang="ko-KR" dirty="0" err="1"/>
              <a:t>weights_coarse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(weight == opacity = alpha * transmittance) </a:t>
            </a:r>
          </a:p>
          <a:p>
            <a:r>
              <a:rPr kumimoji="1" lang="ko-KR" altLang="en-US" dirty="0"/>
              <a:t>그리고 이 가중치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weight_coarse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다음 </a:t>
            </a:r>
            <a:r>
              <a:rPr kumimoji="1" lang="en-US" altLang="ko-KR" dirty="0"/>
              <a:t>pass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fine pass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사용함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E7CB0-C99F-23B0-F603-973903ECF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4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3D6B-21D0-E854-F457-27F062D5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479E1A-75AC-54E4-20A4-9E9C03E22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D8998-9557-0556-D48C-62DE4C40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ko-KR" dirty="0"/>
              <a:t>weight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</a:t>
            </a:r>
            <a:r>
              <a:rPr kumimoji="1" lang="en-US" altLang="ko-KR" dirty="0"/>
              <a:t>pdf sampling </a:t>
            </a:r>
            <a:r>
              <a:rPr kumimoji="1" lang="ko-KR" altLang="en-US" dirty="0"/>
              <a:t>을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먼저 </a:t>
            </a:r>
            <a:r>
              <a:rPr kumimoji="1" lang="en-US" altLang="ko-KR" dirty="0"/>
              <a:t>weight coarse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probability density function PDF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구성</a:t>
            </a:r>
            <a:endParaRPr kumimoji="1" lang="en-US" altLang="ko-KR" dirty="0"/>
          </a:p>
          <a:p>
            <a:pPr>
              <a:buNone/>
            </a:pPr>
            <a:r>
              <a:rPr kumimoji="1" lang="ko-KR" altLang="en-US" dirty="0"/>
              <a:t>이 </a:t>
            </a:r>
            <a:r>
              <a:rPr kumimoji="1" lang="en-US" altLang="ko-KR" dirty="0"/>
              <a:t>pdf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ray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따라서 어느 영역이 더 중요한지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더 </a:t>
            </a:r>
            <a:r>
              <a:rPr kumimoji="1" lang="en-US" altLang="ko-KR" dirty="0"/>
              <a:t>dense</a:t>
            </a:r>
            <a:r>
              <a:rPr kumimoji="1" lang="ko-KR" altLang="en-US" dirty="0"/>
              <a:t> 한지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t_vals_mid_coarse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pdf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정의하기 위한 각 </a:t>
            </a:r>
            <a:r>
              <a:rPr kumimoji="1" lang="en-US" altLang="ko-KR" dirty="0"/>
              <a:t>bin </a:t>
            </a:r>
            <a:r>
              <a:rPr kumimoji="1" lang="ko-KR" altLang="en-US" dirty="0"/>
              <a:t>의 중간 지점을 의미</a:t>
            </a:r>
            <a:endParaRPr kumimoji="1" lang="en-US" altLang="ko-KR" dirty="0"/>
          </a:p>
          <a:p>
            <a:pPr>
              <a:buNone/>
            </a:pPr>
            <a:r>
              <a:rPr kumimoji="1" lang="ko-KR" altLang="en-US" dirty="0" err="1"/>
              <a:t>ㅈ다음으로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sample_pdf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호출해서 새로운 </a:t>
            </a:r>
            <a:r>
              <a:rPr kumimoji="1" lang="en-US" altLang="ko-KR" dirty="0" err="1"/>
              <a:t>t_sample_fine_importance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과정이 </a:t>
            </a:r>
            <a:r>
              <a:rPr kumimoji="1" lang="en-US" altLang="ko-KR" dirty="0"/>
              <a:t>inverse transform sampling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해당함 즉 </a:t>
            </a:r>
            <a:r>
              <a:rPr kumimoji="1" lang="en-US" altLang="ko-KR" dirty="0"/>
              <a:t>pdf </a:t>
            </a:r>
            <a:r>
              <a:rPr kumimoji="1" lang="ko-KR" altLang="en-US" dirty="0"/>
              <a:t>값이 높은 거에 대해 더 많은 샘플을 추출함</a:t>
            </a:r>
            <a:endParaRPr kumimoji="1" lang="en-US" altLang="ko-KR" dirty="0"/>
          </a:p>
          <a:p>
            <a:pPr>
              <a:buNone/>
            </a:pPr>
            <a:r>
              <a:rPr kumimoji="1" lang="en-US" altLang="ko-KR" dirty="0" err="1"/>
              <a:t>tf.stop_gradient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이 샘플링 과정 자체가 </a:t>
            </a:r>
            <a:r>
              <a:rPr kumimoji="1" lang="en-US" altLang="ko-KR" dirty="0"/>
              <a:t>coarse model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gradient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영향을 주지 않겠다는 의미</a:t>
            </a:r>
            <a:r>
              <a:rPr kumimoji="1" lang="en-US" altLang="ko-KR" dirty="0"/>
              <a:t>.</a:t>
            </a:r>
          </a:p>
          <a:p>
            <a:pPr>
              <a:buNone/>
            </a:pPr>
            <a:r>
              <a:rPr kumimoji="1" lang="ko-KR" altLang="en-US" dirty="0"/>
              <a:t>마지막으로 기존의 </a:t>
            </a:r>
            <a:r>
              <a:rPr kumimoji="1" lang="en-US" altLang="ko-KR" dirty="0"/>
              <a:t>coarse sample 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t_vals_coarse</a:t>
            </a:r>
            <a:r>
              <a:rPr kumimoji="1" lang="en-US" altLang="ko-KR" dirty="0"/>
              <a:t>)</a:t>
            </a:r>
            <a:r>
              <a:rPr kumimoji="1" lang="ko-KR" altLang="en-US" dirty="0"/>
              <a:t> 와 새로 뽑힌 </a:t>
            </a:r>
            <a:r>
              <a:rPr kumimoji="1" lang="en-US" altLang="ko-KR" dirty="0" err="1"/>
              <a:t>t_sample_fine_importance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합친 후 정렬하여 </a:t>
            </a:r>
            <a:r>
              <a:rPr kumimoji="1" lang="en-US" altLang="ko-KR" dirty="0"/>
              <a:t>fine network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입력될 최종 샘플 위치 집합을 </a:t>
            </a:r>
            <a:r>
              <a:rPr kumimoji="1" lang="ko-KR" altLang="en-US" dirty="0" err="1"/>
              <a:t>만듬</a:t>
            </a:r>
            <a:br>
              <a:rPr kumimoji="1" lang="en-US" altLang="ko-KR" dirty="0"/>
            </a:br>
            <a:r>
              <a:rPr kumimoji="1" lang="en-US" altLang="ko-KR" dirty="0"/>
              <a:t>Nc + </a:t>
            </a:r>
            <a:r>
              <a:rPr kumimoji="1" lang="en-US" altLang="ko-KR" dirty="0" err="1"/>
              <a:t>Nf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 하는 것과 동일한 부분</a:t>
            </a:r>
            <a:r>
              <a:rPr kumimoji="1" lang="en-US" altLang="ko-KR" dirty="0"/>
              <a:t>.</a:t>
            </a:r>
          </a:p>
          <a:p>
            <a:pPr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85E6E6-6540-061E-9D63-84A25556D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49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24AD-E00B-C481-F5DF-E27F1FE5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D67381-9276-897C-6500-1C3CCACA0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3D616-6A75-0275-AE20-6B41F5490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이제 앞서 생성한 </a:t>
            </a:r>
            <a:r>
              <a:rPr kumimoji="1" lang="en-US" altLang="ko-KR" dirty="0" err="1"/>
              <a:t>t_vals_fine_combined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fine network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입력될 </a:t>
            </a:r>
            <a:r>
              <a:rPr kumimoji="1" lang="en-US" altLang="ko-KR" dirty="0"/>
              <a:t>ray </a:t>
            </a:r>
            <a:r>
              <a:rPr kumimoji="1" lang="ko-KR" altLang="en-US" dirty="0"/>
              <a:t>정보를 다시 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샘플들을 </a:t>
            </a:r>
            <a:r>
              <a:rPr kumimoji="1" lang="en-US" altLang="ko-KR" dirty="0"/>
              <a:t>coarse + importance </a:t>
            </a:r>
            <a:r>
              <a:rPr kumimoji="1" lang="ko-KR" altLang="en-US" dirty="0"/>
              <a:t>임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이제 최종 </a:t>
            </a:r>
            <a:r>
              <a:rPr kumimoji="1" lang="en-US" altLang="ko-KR" dirty="0" err="1"/>
              <a:t>rgb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density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얻고 예측된 밀도와 샘플 간 간격을 이용해 </a:t>
            </a:r>
            <a:r>
              <a:rPr kumimoji="1" lang="en-US" altLang="ko-KR" dirty="0" err="1"/>
              <a:t>weights_fine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계산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</a:t>
            </a:r>
            <a:r>
              <a:rPr kumimoji="1" lang="en-US" altLang="ko-KR" dirty="0"/>
              <a:t>weights </a:t>
            </a:r>
            <a:r>
              <a:rPr kumimoji="1" lang="ko-KR" altLang="en-US" dirty="0"/>
              <a:t>는 최종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image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pixel </a:t>
            </a:r>
            <a:r>
              <a:rPr kumimoji="1" lang="en-US" altLang="ko-KR" dirty="0" err="1"/>
              <a:t>rgb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때 사용되는 </a:t>
            </a:r>
            <a:endParaRPr kumimoji="1" lang="en-US" altLang="ko-KR" dirty="0"/>
          </a:p>
          <a:p>
            <a:r>
              <a:rPr kumimoji="1" lang="ko-KR" altLang="en-US" dirty="0"/>
              <a:t>진짜 </a:t>
            </a:r>
            <a:r>
              <a:rPr kumimoji="1" lang="en-US" altLang="ko-KR" dirty="0"/>
              <a:t>opacity</a:t>
            </a:r>
            <a:r>
              <a:rPr kumimoji="1" lang="ko-KR" altLang="en-US" dirty="0"/>
              <a:t> 임 즉 </a:t>
            </a:r>
            <a:r>
              <a:rPr kumimoji="1" lang="en-US" altLang="ko-KR" dirty="0" err="1"/>
              <a:t>rgb_fine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실제 이미지 생성에 사용되는 색깔 값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20087-528A-B19C-B4F3-7E212A1FF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4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너프의</a:t>
            </a:r>
            <a:r>
              <a:rPr kumimoji="1" lang="ko-KR" altLang="en-US" dirty="0"/>
              <a:t> 목적은 </a:t>
            </a:r>
            <a:r>
              <a:rPr kumimoji="1" lang="en-US" altLang="ko-KR" dirty="0"/>
              <a:t>input image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로 준 걸 </a:t>
            </a:r>
            <a:r>
              <a:rPr kumimoji="1" lang="en-US" altLang="ko-KR" dirty="0"/>
              <a:t>neural network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3d scene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구성함</a:t>
            </a:r>
            <a:endParaRPr kumimoji="1" lang="en-US" altLang="ko-KR" dirty="0"/>
          </a:p>
          <a:p>
            <a:r>
              <a:rPr kumimoji="1" lang="en-US" altLang="ko-KR" dirty="0"/>
              <a:t>implicit </a:t>
            </a:r>
            <a:r>
              <a:rPr kumimoji="1" lang="ko-KR" altLang="en-US" dirty="0"/>
              <a:t>한 표현으로</a:t>
            </a:r>
            <a:r>
              <a:rPr kumimoji="1" lang="en-US" altLang="ko-KR" dirty="0"/>
              <a:t>, 3d mesh </a:t>
            </a:r>
            <a:r>
              <a:rPr kumimoji="1" lang="ko-KR" altLang="en-US" dirty="0"/>
              <a:t>와 같은 그런 </a:t>
            </a:r>
            <a:r>
              <a:rPr kumimoji="1" lang="en-US" altLang="ko-KR" dirty="0"/>
              <a:t>explicit </a:t>
            </a:r>
            <a:r>
              <a:rPr kumimoji="1" lang="ko-KR" altLang="en-US" dirty="0"/>
              <a:t>한 표현이 아니라</a:t>
            </a:r>
            <a:endParaRPr kumimoji="1" lang="en-US" altLang="ko-KR" dirty="0"/>
          </a:p>
          <a:p>
            <a:r>
              <a:rPr kumimoji="1" lang="ko-KR" altLang="en-US" dirty="0"/>
              <a:t>함수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어떤 값을 넣으면 </a:t>
            </a:r>
            <a:r>
              <a:rPr kumimoji="1" lang="en-US" altLang="ko-KR" dirty="0"/>
              <a:t>output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나오는 것처럼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5d coordinate( position 3d + direction 2d 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넣으면 그 지점의 색깔과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가 나오는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함수와 같다고 볼 수 있음 즉 </a:t>
            </a:r>
            <a:r>
              <a:rPr kumimoji="1" lang="en-US" altLang="ko-KR" dirty="0"/>
              <a:t>f(</a:t>
            </a:r>
            <a:r>
              <a:rPr kumimoji="1" lang="en-US" altLang="ko-KR" dirty="0" err="1"/>
              <a:t>x,y,z,phi,theta</a:t>
            </a:r>
            <a:r>
              <a:rPr kumimoji="1" lang="en-US" altLang="ko-KR" dirty="0"/>
              <a:t>) = output(</a:t>
            </a:r>
            <a:r>
              <a:rPr kumimoji="1" lang="en-US" altLang="ko-KR" dirty="0" err="1"/>
              <a:t>r,g,b,a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같은 형태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151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BB77-E99E-EB0D-5E7B-9026F5F5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0AEB3D-71B3-7726-4117-3D86475BE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31EBC6-30EA-1E01-EA51-851C4CBED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오히려 </a:t>
            </a:r>
            <a:r>
              <a:rPr lang="en-US" altLang="ko-KR" dirty="0"/>
              <a:t>coarse to fine </a:t>
            </a:r>
            <a:r>
              <a:rPr lang="ko-KR" altLang="en-US" dirty="0"/>
              <a:t>에서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loss</a:t>
            </a:r>
            <a:r>
              <a:rPr lang="ko-KR" altLang="en-US" dirty="0"/>
              <a:t> 가 일반 </a:t>
            </a:r>
            <a:r>
              <a:rPr lang="en-US" altLang="ko-KR" dirty="0"/>
              <a:t>one model </a:t>
            </a:r>
            <a:r>
              <a:rPr lang="ko-KR" altLang="en-US" dirty="0"/>
              <a:t>만 썼던 </a:t>
            </a:r>
            <a:r>
              <a:rPr lang="en-US" altLang="ko-KR" dirty="0"/>
              <a:t>tiny nerf </a:t>
            </a:r>
            <a:r>
              <a:rPr lang="ko-KR" altLang="en-US" dirty="0"/>
              <a:t>의 </a:t>
            </a:r>
            <a:r>
              <a:rPr lang="en-US" altLang="ko-KR" dirty="0"/>
              <a:t>original code</a:t>
            </a:r>
            <a:r>
              <a:rPr lang="ko-KR" altLang="en-US" dirty="0"/>
              <a:t> 보다 안 좋게 나왔음을 확인할 수 있었다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왜 그런 문제가 발생한 것일까</a:t>
            </a:r>
            <a:r>
              <a:rPr lang="en-US" altLang="ko-KR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원본 </a:t>
            </a:r>
            <a:r>
              <a:rPr lang="en" altLang="ko-KR" dirty="0"/>
              <a:t>Tiny-</a:t>
            </a:r>
            <a:r>
              <a:rPr lang="en" altLang="ko-KR" dirty="0" err="1"/>
              <a:t>NeRF</a:t>
            </a:r>
            <a:r>
              <a:rPr lang="ko-KR" altLang="en-US" dirty="0"/>
              <a:t>에서 “</a:t>
            </a:r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" altLang="ko-KR" dirty="0"/>
              <a:t>stratified </a:t>
            </a:r>
            <a:r>
              <a:rPr lang="ko-KR" altLang="en-US" dirty="0" err="1"/>
              <a:t>샘플”만</a:t>
            </a:r>
            <a:r>
              <a:rPr lang="ko-KR" altLang="en-US" dirty="0"/>
              <a:t> 쓰는 이유 </a:t>
            </a:r>
            <a:r>
              <a:rPr lang="en-US" altLang="ko-KR" dirty="0"/>
              <a:t>-&gt; </a:t>
            </a:r>
            <a:r>
              <a:rPr lang="en" altLang="ko-KR" b="1" dirty="0"/>
              <a:t>coarse-to-fine </a:t>
            </a:r>
            <a:r>
              <a:rPr lang="ko-KR" altLang="en-US" b="1" dirty="0"/>
              <a:t>계층 샘플링은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" altLang="ko-KR" b="1" dirty="0"/>
              <a:t>coarse </a:t>
            </a:r>
            <a:r>
              <a:rPr lang="ko-KR" altLang="en-US" b="1" dirty="0"/>
              <a:t>네트워크가 분포를 어느 정도 잡아내고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그 정보를 바탕으로 </a:t>
            </a:r>
            <a:r>
              <a:rPr lang="en" altLang="ko-KR" b="1" dirty="0"/>
              <a:t>fine </a:t>
            </a:r>
            <a:r>
              <a:rPr lang="ko-KR" altLang="en-US" b="1" dirty="0"/>
              <a:t>단계에서 집중 샘플링을 하는</a:t>
            </a:r>
            <a:endParaRPr lang="ko-KR" altLang="en-US" dirty="0"/>
          </a:p>
          <a:p>
            <a:r>
              <a:rPr lang="ko-KR" altLang="en-US" dirty="0"/>
              <a:t>방식이기 때문에</a:t>
            </a:r>
            <a:r>
              <a:rPr lang="en-US" altLang="ko-KR" dirty="0"/>
              <a:t>, </a:t>
            </a:r>
            <a:r>
              <a:rPr lang="ko-KR" altLang="en-US" dirty="0"/>
              <a:t>모델 용량과 샘플 개수가 작을 때는 오히려 </a:t>
            </a:r>
            <a:r>
              <a:rPr lang="en" altLang="ko-KR" b="1" dirty="0"/>
              <a:t>coarse </a:t>
            </a:r>
            <a:r>
              <a:rPr lang="ko-KR" altLang="en-US" b="1" dirty="0"/>
              <a:t>가중치 분포가 부정확</a:t>
            </a:r>
            <a:r>
              <a:rPr lang="ko-KR" altLang="en-US" dirty="0"/>
              <a:t>하여 </a:t>
            </a:r>
            <a:r>
              <a:rPr lang="en" altLang="ko-KR" dirty="0"/>
              <a:t>fine </a:t>
            </a:r>
            <a:r>
              <a:rPr lang="ko-KR" altLang="en-US" dirty="0"/>
              <a:t>샘플링이 잘못된 영역에 몰리기 쉬움</a:t>
            </a:r>
            <a:r>
              <a:rPr lang="en-US" altLang="ko-KR" dirty="0"/>
              <a:t>, </a:t>
            </a:r>
            <a:r>
              <a:rPr lang="ko-KR" altLang="en-US" dirty="0"/>
              <a:t>반면 </a:t>
            </a:r>
            <a:r>
              <a:rPr lang="en" altLang="ko-KR" dirty="0"/>
              <a:t>stratified </a:t>
            </a:r>
            <a:r>
              <a:rPr lang="ko-KR" altLang="en-US" dirty="0"/>
              <a:t>한 단계 샘플링은 균일하게 전구간을 체크하므로</a:t>
            </a:r>
            <a:r>
              <a:rPr lang="en-US" altLang="ko-KR" dirty="0"/>
              <a:t> 32</a:t>
            </a:r>
            <a:r>
              <a:rPr lang="ko-KR" altLang="en-US" dirty="0"/>
              <a:t>개라는 한정된 예산 내에서 오히려 더 고른 결과가 나올 수 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-&gt;</a:t>
            </a:r>
            <a:r>
              <a:rPr lang="ko-KR" altLang="en-US" dirty="0"/>
              <a:t> 그래서 </a:t>
            </a:r>
            <a:r>
              <a:rPr lang="en-US" altLang="ko-KR" dirty="0"/>
              <a:t>warmup epoch </a:t>
            </a:r>
            <a:r>
              <a:rPr lang="ko-KR" altLang="en-US" dirty="0" err="1"/>
              <a:t>를</a:t>
            </a:r>
            <a:r>
              <a:rPr lang="ko-KR" altLang="en-US" dirty="0"/>
              <a:t> 통해 초기 </a:t>
            </a:r>
            <a:r>
              <a:rPr lang="en-US" altLang="ko-KR" dirty="0"/>
              <a:t>N </a:t>
            </a:r>
            <a:r>
              <a:rPr lang="ko-KR" altLang="en-US" dirty="0"/>
              <a:t>번만큼은 </a:t>
            </a:r>
            <a:r>
              <a:rPr lang="en-US" altLang="ko-KR" dirty="0"/>
              <a:t>coarse network </a:t>
            </a:r>
            <a:r>
              <a:rPr lang="ko-KR" altLang="en-US" dirty="0"/>
              <a:t>만 학습시키도록 하는 </a:t>
            </a:r>
            <a:r>
              <a:rPr lang="en-US" altLang="ko-KR" dirty="0"/>
              <a:t>twist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뒤에서 다루기로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A0A47-E2D6-BAE1-A202-38777922A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08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8E8A-54D0-9E40-BA62-D57F62F43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B7766F-CB93-4E8D-E013-78C83224C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4B83B-4984-5382-7342-CD53DE8A5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nerf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tiny nerf</a:t>
            </a:r>
            <a:r>
              <a:rPr kumimoji="1" lang="ko-KR" altLang="en-US" dirty="0"/>
              <a:t> 에서 사용되는 </a:t>
            </a:r>
            <a:r>
              <a:rPr kumimoji="1" lang="en-US" altLang="ko-KR" dirty="0"/>
              <a:t>NN </a:t>
            </a:r>
            <a:r>
              <a:rPr kumimoji="1" lang="ko-KR" altLang="en-US" dirty="0"/>
              <a:t>모델과 실제 </a:t>
            </a:r>
            <a:r>
              <a:rPr kumimoji="1" lang="en-US" altLang="ko-KR" dirty="0"/>
              <a:t>original nerf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input, </a:t>
            </a:r>
            <a:r>
              <a:rPr kumimoji="1" lang="ko-KR" altLang="en-US" dirty="0"/>
              <a:t>모델 구조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bottlenect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과같은</a:t>
            </a:r>
            <a:r>
              <a:rPr kumimoji="1" lang="ko-KR" altLang="en-US" dirty="0"/>
              <a:t> 것을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tiny_nerf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반영해 보았음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D6889-572E-8296-7DFA-3CD4B64C4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79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original nerf </a:t>
            </a:r>
            <a:r>
              <a:rPr kumimoji="1" lang="ko-KR" altLang="en-US" dirty="0"/>
              <a:t>의 구조는 다음과 같이 구성됨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매우 간단한 </a:t>
            </a:r>
            <a:r>
              <a:rPr kumimoji="1" lang="en-US" altLang="ko-KR" dirty="0"/>
              <a:t>MLP 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r>
              <a:rPr kumimoji="1" lang="en-US" altLang="ko-KR" dirty="0"/>
              <a:t>256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node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bottlenect</a:t>
            </a:r>
            <a:r>
              <a:rPr kumimoji="1" lang="en-US" altLang="ko-KR" dirty="0"/>
              <a:t> layer </a:t>
            </a:r>
          </a:p>
          <a:p>
            <a:r>
              <a:rPr kumimoji="1" lang="ko-KR" altLang="en-US" dirty="0"/>
              <a:t>그리고 중간에 </a:t>
            </a:r>
            <a:r>
              <a:rPr kumimoji="1" lang="en-US" altLang="ko-KR" dirty="0"/>
              <a:t>skip connection 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r(x)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넣어주고 </a:t>
            </a:r>
            <a:r>
              <a:rPr kumimoji="1" lang="en-US" altLang="ko-KR" dirty="0"/>
              <a:t>r(d)</a:t>
            </a:r>
            <a:r>
              <a:rPr kumimoji="1" lang="ko-KR" altLang="en-US" dirty="0"/>
              <a:t> 는 마지막에 </a:t>
            </a:r>
            <a:r>
              <a:rPr kumimoji="1" lang="ko-KR" altLang="en-US" dirty="0" err="1"/>
              <a:t>넣어줌</a:t>
            </a:r>
            <a:endParaRPr kumimoji="1" lang="en-US" altLang="ko-KR" dirty="0"/>
          </a:p>
          <a:p>
            <a:r>
              <a:rPr kumimoji="1" lang="en-US" altLang="ko-KR" dirty="0"/>
              <a:t>r(d)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rgb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값이 거의 다 결정 된 뒤에 넣어주는 이유는 아마도 물체의 본래 색깔은 이미 정해진 뒤 마지막에</a:t>
            </a:r>
            <a:r>
              <a:rPr kumimoji="1" lang="en-US" altLang="ko-KR" dirty="0"/>
              <a:t> view-dependent </a:t>
            </a:r>
            <a:r>
              <a:rPr kumimoji="1" lang="ko-KR" altLang="en-US" dirty="0"/>
              <a:t>정보를 넣어서 </a:t>
            </a:r>
            <a:endParaRPr kumimoji="1" lang="en-US" altLang="ko-KR" dirty="0"/>
          </a:p>
          <a:p>
            <a:r>
              <a:rPr kumimoji="1" lang="en-US" altLang="ko-KR" dirty="0"/>
              <a:t>light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</a:t>
            </a:r>
            <a:r>
              <a:rPr kumimoji="1" lang="en-US" altLang="ko-KR" dirty="0"/>
              <a:t>highlight </a:t>
            </a:r>
            <a:r>
              <a:rPr kumimoji="1" lang="ko-KR" altLang="en-US" dirty="0"/>
              <a:t>등을 반영하고자 함을 의미하는 것으로 보임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817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반면 </a:t>
            </a:r>
            <a:r>
              <a:rPr kumimoji="1" lang="en-US" altLang="ko-KR" dirty="0"/>
              <a:t>tiny nerf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r(d) </a:t>
            </a:r>
            <a:r>
              <a:rPr kumimoji="1" lang="ko-KR" altLang="en-US" dirty="0"/>
              <a:t>정보를 쓰지 않고 모델의 </a:t>
            </a:r>
            <a:r>
              <a:rPr kumimoji="1" lang="en-US" altLang="ko-KR" dirty="0"/>
              <a:t>node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bottle </a:t>
            </a:r>
            <a:r>
              <a:rPr kumimoji="1" lang="en-US" altLang="ko-KR" dirty="0" err="1"/>
              <a:t>nect</a:t>
            </a:r>
            <a:r>
              <a:rPr kumimoji="1" lang="en-US" altLang="ko-KR" dirty="0"/>
              <a:t> layer </a:t>
            </a:r>
            <a:r>
              <a:rPr kumimoji="1" lang="ko-KR" altLang="en-US" dirty="0"/>
              <a:t>도 사용하지 않는 모습을 보임</a:t>
            </a:r>
            <a:endParaRPr kumimoji="1" lang="en-US" altLang="ko-KR" dirty="0"/>
          </a:p>
          <a:p>
            <a:r>
              <a:rPr kumimoji="1" lang="ko-KR" altLang="en-US" dirty="0"/>
              <a:t>게다가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값도 이전의 모델 구조에선 </a:t>
            </a:r>
            <a:r>
              <a:rPr kumimoji="1" lang="en-US" altLang="ko-KR" dirty="0"/>
              <a:t>r(d)</a:t>
            </a:r>
            <a:r>
              <a:rPr kumimoji="1" lang="ko-KR" altLang="en-US" dirty="0"/>
              <a:t> 가 들어가는 곳에서 따로 </a:t>
            </a:r>
            <a:r>
              <a:rPr kumimoji="1" lang="en-US" altLang="ko-KR" dirty="0"/>
              <a:t>density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출력해줬던것과</a:t>
            </a:r>
            <a:r>
              <a:rPr kumimoji="1" lang="ko-KR" altLang="en-US" dirty="0"/>
              <a:t> 비교해서 </a:t>
            </a:r>
            <a:endParaRPr kumimoji="1" lang="en-US" altLang="ko-KR" dirty="0"/>
          </a:p>
          <a:p>
            <a:r>
              <a:rPr kumimoji="1" lang="ko-KR" altLang="en-US" dirty="0"/>
              <a:t>여기선 그냥 마지막에 </a:t>
            </a:r>
            <a:r>
              <a:rPr kumimoji="1" lang="en-US" altLang="ko-KR" dirty="0"/>
              <a:t>units=4 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rgba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개를 출력함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951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FE91-F3B9-2C32-E3DC-CA6B23FF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B86059-0CF4-B8D4-9100-A5C203D35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D7F27-4E60-6B70-A751-6E6559542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en-US" altLang="ko-KR" dirty="0"/>
              <a:t>original nerf </a:t>
            </a:r>
            <a:r>
              <a:rPr kumimoji="1" lang="ko-KR" altLang="en-US" dirty="0"/>
              <a:t>의 구조들을 반영하면서 </a:t>
            </a:r>
            <a:r>
              <a:rPr kumimoji="1" lang="en-US" altLang="ko-KR" dirty="0"/>
              <a:t>node </a:t>
            </a:r>
            <a:r>
              <a:rPr kumimoji="1" lang="ko-KR" altLang="en-US" dirty="0"/>
              <a:t>개수는 여전히 </a:t>
            </a:r>
            <a:r>
              <a:rPr kumimoji="1" lang="en-US" altLang="ko-KR" dirty="0"/>
              <a:t>64</a:t>
            </a:r>
            <a:r>
              <a:rPr kumimoji="1" lang="ko-KR" altLang="en-US" dirty="0"/>
              <a:t>개 이하로 유지한 채 </a:t>
            </a:r>
            <a:r>
              <a:rPr kumimoji="1" lang="en-US" altLang="ko-KR" dirty="0"/>
              <a:t>modified network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구성해 보았음</a:t>
            </a:r>
            <a:endParaRPr kumimoji="1" lang="en-US" altLang="ko-KR" dirty="0"/>
          </a:p>
          <a:p>
            <a:r>
              <a:rPr kumimoji="1" lang="ko-KR" altLang="en-US" dirty="0"/>
              <a:t>구조는 </a:t>
            </a:r>
            <a:r>
              <a:rPr kumimoji="1" lang="en-US" altLang="ko-KR" dirty="0"/>
              <a:t>original nerf</a:t>
            </a:r>
            <a:r>
              <a:rPr kumimoji="1" lang="ko-KR" altLang="en-US" dirty="0"/>
              <a:t> 와 사실상 동일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4843B-3C67-2603-BB23-8455B490E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829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AFF9-DF1C-11EB-EC52-0BD60A5E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D36C3B-3BD4-4FD6-1010-D11D2ED18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33990E-66F2-2E4D-4DCB-5CD70E8F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input 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 position </a:t>
            </a:r>
            <a:r>
              <a:rPr kumimoji="1" lang="ko-KR" altLang="en-US" dirty="0"/>
              <a:t>만 받던 이전의 코드와 달리 </a:t>
            </a:r>
            <a:r>
              <a:rPr kumimoji="1" lang="en-US" altLang="ko-KR" dirty="0" err="1"/>
              <a:t>input_dir</a:t>
            </a:r>
            <a:r>
              <a:rPr kumimoji="1" lang="en-US" altLang="ko-KR" dirty="0"/>
              <a:t> 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flatten </a:t>
            </a:r>
            <a:r>
              <a:rPr kumimoji="1" lang="ko-KR" altLang="en-US" dirty="0"/>
              <a:t>된 정보로서 </a:t>
            </a:r>
            <a:r>
              <a:rPr kumimoji="1" lang="ko-KR" altLang="en-US" dirty="0" err="1"/>
              <a:t>받아옴</a:t>
            </a:r>
            <a:endParaRPr kumimoji="1" lang="en-US" altLang="ko-KR" dirty="0"/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 번째 </a:t>
            </a:r>
            <a:r>
              <a:rPr kumimoji="1" lang="en-US" altLang="ko-KR" dirty="0"/>
              <a:t>layer 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(if I == 3 ) concatenate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input pos </a:t>
            </a:r>
            <a:r>
              <a:rPr kumimoji="1" lang="ko-KR" altLang="en-US" dirty="0"/>
              <a:t>정보를 </a:t>
            </a:r>
            <a:r>
              <a:rPr kumimoji="1" lang="en-US" altLang="ko-KR" dirty="0"/>
              <a:t>skip connection </a:t>
            </a:r>
            <a:r>
              <a:rPr kumimoji="1" lang="ko-KR" altLang="en-US" dirty="0" err="1"/>
              <a:t>해줌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이전 코드와 동일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달라진 부분은 </a:t>
            </a:r>
            <a:r>
              <a:rPr kumimoji="1" lang="ko-KR" altLang="en-US" dirty="0" err="1"/>
              <a:t>아래서부터인데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num_layers</a:t>
            </a:r>
            <a:r>
              <a:rPr kumimoji="1" lang="en-US" altLang="ko-KR" dirty="0"/>
              <a:t>(default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8)</a:t>
            </a:r>
            <a:r>
              <a:rPr kumimoji="1" lang="ko-KR" altLang="en-US" dirty="0"/>
              <a:t> 만큼의 </a:t>
            </a:r>
            <a:r>
              <a:rPr kumimoji="1" lang="en-US" altLang="ko-KR" dirty="0"/>
              <a:t>layer </a:t>
            </a:r>
            <a:r>
              <a:rPr kumimoji="1" lang="ko-KR" altLang="en-US" dirty="0"/>
              <a:t>가 끝난 뒤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값을 </a:t>
            </a:r>
            <a:r>
              <a:rPr kumimoji="1" lang="en-US" altLang="ko-KR" dirty="0" err="1"/>
              <a:t>layers.Dense</a:t>
            </a:r>
            <a:r>
              <a:rPr kumimoji="1" lang="en-US" altLang="ko-KR" dirty="0"/>
              <a:t>(unit =1 )(x)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뺴줌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decoupled RGB and alpha</a:t>
            </a:r>
          </a:p>
          <a:p>
            <a:r>
              <a:rPr kumimoji="1" lang="ko-KR" altLang="en-US" dirty="0"/>
              <a:t>그 후 </a:t>
            </a:r>
            <a:r>
              <a:rPr kumimoji="1" lang="en-US" altLang="ko-KR" dirty="0" err="1"/>
              <a:t>bottlenect</a:t>
            </a:r>
            <a:r>
              <a:rPr kumimoji="1" lang="en-US" altLang="ko-KR" dirty="0"/>
              <a:t> layer 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layers.dense</a:t>
            </a:r>
            <a:r>
              <a:rPr kumimoji="1" lang="en-US" altLang="ko-KR" dirty="0"/>
              <a:t>(units=64, activation=“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”)(x)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bottleneck layer</a:t>
            </a:r>
            <a:r>
              <a:rPr kumimoji="1" lang="ko-KR" altLang="en-US" dirty="0"/>
              <a:t> 바로 전 의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구성</a:t>
            </a:r>
            <a:endParaRPr kumimoji="1" lang="en-US" altLang="ko-KR" dirty="0"/>
          </a:p>
          <a:p>
            <a:r>
              <a:rPr kumimoji="1" lang="ko-KR" altLang="en-US" dirty="0"/>
              <a:t>이 때 </a:t>
            </a:r>
            <a:r>
              <a:rPr kumimoji="1" lang="en-US" altLang="ko-KR" dirty="0"/>
              <a:t>input view </a:t>
            </a:r>
            <a:r>
              <a:rPr kumimoji="1" lang="en-US" altLang="ko-KR" dirty="0" err="1"/>
              <a:t>dir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정보 즉 </a:t>
            </a:r>
            <a:r>
              <a:rPr kumimoji="1" lang="en-US" altLang="ko-KR" dirty="0"/>
              <a:t>r(d)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concatenate </a:t>
            </a:r>
            <a:r>
              <a:rPr kumimoji="1" lang="ko-KR" altLang="en-US" dirty="0"/>
              <a:t>해준다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</a:t>
            </a:r>
            <a:r>
              <a:rPr kumimoji="1" lang="en-US" altLang="ko-KR" dirty="0"/>
              <a:t>outputs = </a:t>
            </a:r>
            <a:r>
              <a:rPr kumimoji="1" lang="en-US" altLang="ko-KR" dirty="0" err="1"/>
              <a:t>layers.dense</a:t>
            </a:r>
            <a:r>
              <a:rPr kumimoji="1" lang="en-US" altLang="ko-KR" dirty="0"/>
              <a:t>(unites- 32 …)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input_viewdirs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넣어줌</a:t>
            </a:r>
            <a:r>
              <a:rPr kumimoji="1" lang="ko-KR" altLang="en-US" dirty="0"/>
              <a:t> 원래는 </a:t>
            </a:r>
            <a:r>
              <a:rPr kumimoji="1" lang="en-US" altLang="ko-KR" dirty="0"/>
              <a:t>(x)</a:t>
            </a:r>
          </a:p>
          <a:p>
            <a:r>
              <a:rPr kumimoji="1" lang="ko-KR" altLang="en-US" dirty="0"/>
              <a:t>마지막으로 </a:t>
            </a:r>
            <a:r>
              <a:rPr kumimoji="1" lang="en-US" altLang="ko-KR" dirty="0" err="1"/>
              <a:t>rgb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units=3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tiny_nerf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units=4 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rgba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같이 뽑았던 것과 대조됨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A225B-B133-CE46-4F38-118931473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40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753BF-2942-24CB-4E74-69E60D28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7F2753-3F0B-3BE3-2694-A3D16C44F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DCAD6-5A73-335A-E919-6B5FCE2AD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F5E1A-05F1-FA40-BF31-3511FA4FC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73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A344-7561-6D19-5C5D-049D073C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70927C-A5AC-CD7A-6743-9D9DDA086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45E0E4-7358-E18E-0826-AE7CB4E0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설명했떤</a:t>
            </a:r>
            <a:r>
              <a:rPr kumimoji="1" lang="ko-KR" altLang="en-US" dirty="0"/>
              <a:t> </a:t>
            </a:r>
            <a:r>
              <a:rPr kumimoji="1" lang="en-US" altLang="ko-KR" dirty="0"/>
              <a:t>coarse to fine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tiny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nerf</a:t>
            </a:r>
            <a:r>
              <a:rPr kumimoji="1" lang="ko-KR" altLang="en-US" dirty="0"/>
              <a:t> 에서 오히려 </a:t>
            </a:r>
            <a:r>
              <a:rPr kumimoji="1" lang="en-US" altLang="ko-KR" dirty="0" err="1"/>
              <a:t>psnr</a:t>
            </a:r>
            <a:r>
              <a:rPr kumimoji="1" lang="ko-KR" altLang="en-US" dirty="0"/>
              <a:t> 이 아주 약간 떨어지는 모습을 보고 </a:t>
            </a:r>
            <a:endParaRPr kumimoji="1" lang="en-US" altLang="ko-KR" dirty="0"/>
          </a:p>
          <a:p>
            <a:r>
              <a:rPr kumimoji="1" lang="en-US" altLang="ko-KR" dirty="0"/>
              <a:t>warmup </a:t>
            </a:r>
            <a:r>
              <a:rPr kumimoji="1" lang="ko-KR" altLang="en-US" dirty="0"/>
              <a:t>및 여러가지 </a:t>
            </a:r>
            <a:r>
              <a:rPr kumimoji="1" lang="en-US" altLang="ko-KR" dirty="0"/>
              <a:t>parameter </a:t>
            </a:r>
            <a:r>
              <a:rPr kumimoji="1" lang="ko-KR" altLang="en-US" dirty="0"/>
              <a:t>수정을 통해 </a:t>
            </a:r>
            <a:r>
              <a:rPr kumimoji="1" lang="en-US" altLang="ko-KR" dirty="0"/>
              <a:t>coarse to fine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single NN 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default stratified</a:t>
            </a:r>
            <a:r>
              <a:rPr kumimoji="1" lang="ko-KR" altLang="en-US" dirty="0"/>
              <a:t>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 보다 더 좋은 </a:t>
            </a:r>
            <a:r>
              <a:rPr kumimoji="1" lang="en-US" altLang="ko-KR" dirty="0" err="1"/>
              <a:t>psnr</a:t>
            </a:r>
            <a:r>
              <a:rPr kumimoji="1" lang="ko-KR" altLang="en-US" dirty="0"/>
              <a:t> 이 나오도록 </a:t>
            </a:r>
            <a:r>
              <a:rPr kumimoji="1" lang="en-US" altLang="ko-KR" dirty="0"/>
              <a:t>twist </a:t>
            </a:r>
            <a:r>
              <a:rPr kumimoji="1" lang="ko-KR" altLang="en-US" dirty="0"/>
              <a:t>적용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62C61-B4F0-CF4C-CE87-CD669BDAD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55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0D83-675B-3345-9398-FCB0A1E3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22D7BA-EEB6-0933-A36F-E64F6F14C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8FFFD-6970-D806-4F89-0B5B095F7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unrealiable</a:t>
            </a:r>
            <a:r>
              <a:rPr lang="en-US" altLang="ko-KR" dirty="0"/>
              <a:t> coarse weights in early training : </a:t>
            </a:r>
            <a:r>
              <a:rPr lang="ko-KR" altLang="en-US" dirty="0"/>
              <a:t>학습 초기에 </a:t>
            </a:r>
            <a:r>
              <a:rPr lang="en-US" altLang="ko-KR" dirty="0"/>
              <a:t>coarse network </a:t>
            </a:r>
            <a:r>
              <a:rPr lang="ko-KR" altLang="en-US" dirty="0"/>
              <a:t>가 충분히 학습되지 않은 채 여기서 나온 </a:t>
            </a:r>
            <a:r>
              <a:rPr lang="en-US" altLang="ko-KR" dirty="0"/>
              <a:t>weight </a:t>
            </a:r>
            <a:r>
              <a:rPr lang="ko-KR" altLang="en-US" dirty="0"/>
              <a:t>로 </a:t>
            </a:r>
            <a:r>
              <a:rPr lang="en-US" altLang="ko-KR" dirty="0"/>
              <a:t>fine network </a:t>
            </a:r>
            <a:r>
              <a:rPr lang="ko-KR" altLang="en-US" dirty="0" err="1"/>
              <a:t>를</a:t>
            </a:r>
            <a:r>
              <a:rPr lang="ko-KR" altLang="en-US" dirty="0"/>
              <a:t> 학습하면 오히려 </a:t>
            </a:r>
            <a:r>
              <a:rPr lang="en-US" altLang="ko-KR" dirty="0"/>
              <a:t>stratified sampling </a:t>
            </a:r>
            <a:r>
              <a:rPr lang="ko-KR" altLang="en-US" dirty="0"/>
              <a:t>보다 못한 결과를 나타낼 수 있음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misguided fine sampling by noise pdf : </a:t>
            </a:r>
            <a:r>
              <a:rPr lang="ko-KR" altLang="en-US" dirty="0"/>
              <a:t>역시 위에서 마찬가지</a:t>
            </a:r>
            <a:r>
              <a:rPr lang="en-US" altLang="ko-KR" dirty="0"/>
              <a:t>,</a:t>
            </a:r>
            <a:r>
              <a:rPr lang="ko-KR" altLang="en-US" dirty="0"/>
              <a:t> 불안정한 </a:t>
            </a:r>
            <a:r>
              <a:rPr lang="en-US" altLang="ko-KR" dirty="0"/>
              <a:t>coarse network weight 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-US" altLang="ko-KR" dirty="0"/>
              <a:t>pdf </a:t>
            </a:r>
            <a:r>
              <a:rPr lang="ko-KR" altLang="en-US" dirty="0" err="1"/>
              <a:t>를</a:t>
            </a:r>
            <a:r>
              <a:rPr lang="ko-KR" altLang="en-US" dirty="0"/>
              <a:t> 만들면 </a:t>
            </a:r>
            <a:r>
              <a:rPr lang="en-US" altLang="ko-KR" dirty="0"/>
              <a:t>misguiding </a:t>
            </a:r>
            <a:r>
              <a:rPr lang="ko-KR" altLang="en-US" dirty="0"/>
              <a:t>할 수 있음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이에 대해 </a:t>
            </a:r>
            <a:r>
              <a:rPr lang="en-US" altLang="ko-KR" dirty="0"/>
              <a:t>warmup epoch </a:t>
            </a:r>
            <a:r>
              <a:rPr lang="ko-KR" altLang="en-US" dirty="0" err="1"/>
              <a:t>를</a:t>
            </a:r>
            <a:r>
              <a:rPr lang="ko-KR" altLang="en-US" dirty="0"/>
              <a:t> 도입해서 초기 몇 번 동안 </a:t>
            </a:r>
            <a:r>
              <a:rPr lang="en-US" altLang="ko-KR" dirty="0"/>
              <a:t>coarse network </a:t>
            </a:r>
            <a:r>
              <a:rPr lang="ko-KR" altLang="en-US" dirty="0" err="1"/>
              <a:t>를</a:t>
            </a:r>
            <a:r>
              <a:rPr lang="ko-KR" altLang="en-US" dirty="0"/>
              <a:t> 먼저 학습시킨 후</a:t>
            </a:r>
            <a:r>
              <a:rPr lang="en-US" altLang="ko-KR" dirty="0"/>
              <a:t>,</a:t>
            </a:r>
            <a:r>
              <a:rPr lang="ko-KR" altLang="en-US" dirty="0"/>
              <a:t> 그 걸 기반으로 </a:t>
            </a:r>
            <a:r>
              <a:rPr lang="en-US" altLang="ko-KR" dirty="0"/>
              <a:t>fine network </a:t>
            </a:r>
            <a:r>
              <a:rPr lang="ko-KR" altLang="en-US" dirty="0" err="1"/>
              <a:t>를</a:t>
            </a:r>
            <a:r>
              <a:rPr lang="ko-KR" altLang="en-US" dirty="0"/>
              <a:t> 학습한다면 더 좋은 결과를 낼 것이라고 생각함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b="1" dirty="0"/>
              <a:t>temporarily zero out fine Loss Contribution -&gt;</a:t>
            </a:r>
            <a:r>
              <a:rPr lang="en" altLang="ko-KR" dirty="0"/>
              <a:t> </a:t>
            </a:r>
            <a:r>
              <a:rPr lang="ko-KR" altLang="en-US" dirty="0"/>
              <a:t>이를 위해</a:t>
            </a:r>
            <a:r>
              <a:rPr lang="en-US" altLang="ko-KR" dirty="0"/>
              <a:t>, warmup epoch</a:t>
            </a:r>
            <a:r>
              <a:rPr lang="ko-KR" altLang="en-US" dirty="0"/>
              <a:t> 동안에는 </a:t>
            </a:r>
            <a:r>
              <a:rPr lang="en" altLang="ko-KR" dirty="0"/>
              <a:t>fine network </a:t>
            </a:r>
            <a:r>
              <a:rPr lang="ko-KR" altLang="en-US" dirty="0"/>
              <a:t>에서 발생한 </a:t>
            </a:r>
            <a:r>
              <a:rPr lang="en-US" altLang="ko-KR" dirty="0" err="1"/>
              <a:t>loss_fin</a:t>
            </a:r>
            <a:r>
              <a:rPr lang="en" altLang="ko-KR" dirty="0"/>
              <a:t>e </a:t>
            </a:r>
            <a:r>
              <a:rPr lang="ko-KR" altLang="en-US" dirty="0"/>
              <a:t>이 </a:t>
            </a:r>
            <a:r>
              <a:rPr lang="en-US" altLang="ko-KR" dirty="0" err="1"/>
              <a:t>toal</a:t>
            </a:r>
            <a:r>
              <a:rPr lang="en-US" altLang="ko-KR" dirty="0"/>
              <a:t> loss calculation </a:t>
            </a:r>
            <a:r>
              <a:rPr lang="ko-KR" altLang="en-US" dirty="0" err="1"/>
              <a:t>에</a:t>
            </a:r>
            <a:r>
              <a:rPr lang="ko-KR" altLang="en-US" dirty="0"/>
              <a:t> 포함되지 않도록 </a:t>
            </a:r>
            <a:r>
              <a:rPr lang="en-US" altLang="ko-KR" dirty="0"/>
              <a:t>(</a:t>
            </a:r>
            <a:r>
              <a:rPr lang="ko-KR" altLang="en-US" dirty="0"/>
              <a:t>또는 매우 작게 반영되도록</a:t>
            </a:r>
            <a:r>
              <a:rPr lang="en-US" altLang="ko-KR" dirty="0"/>
              <a:t>) </a:t>
            </a:r>
            <a:r>
              <a:rPr lang="ko-KR" altLang="en-US" dirty="0"/>
              <a:t>조절 즉 결과적으로 </a:t>
            </a:r>
            <a:r>
              <a:rPr lang="en-US" altLang="ko-KR" dirty="0"/>
              <a:t>coarse network </a:t>
            </a:r>
            <a:r>
              <a:rPr lang="ko-KR" altLang="en-US" dirty="0"/>
              <a:t>의 </a:t>
            </a:r>
            <a:r>
              <a:rPr lang="en-US" altLang="ko-KR" dirty="0" err="1"/>
              <a:t>loss_coarse</a:t>
            </a:r>
            <a:r>
              <a:rPr lang="en-US" altLang="ko-KR" dirty="0"/>
              <a:t> </a:t>
            </a:r>
            <a:r>
              <a:rPr lang="ko-KR" altLang="en-US" dirty="0"/>
              <a:t>가 초기 학습을 주도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A9BD2-4393-DF81-18C0-A116B043F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53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12069-2121-D64F-D987-728957B7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1F12A9-EAF2-A60B-D799-00DC6D8B0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13E7-6CAA-D501-D189-EFD269C71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warmup epoch </a:t>
            </a:r>
            <a:r>
              <a:rPr lang="ko-KR" altLang="en-US" dirty="0"/>
              <a:t>을 실제로 코드상에서 구현한 것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warmup_mask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current epoch </a:t>
            </a:r>
            <a:r>
              <a:rPr lang="ko-KR" altLang="en-US" dirty="0"/>
              <a:t>이 </a:t>
            </a:r>
            <a:r>
              <a:rPr lang="en-US" altLang="ko-KR" dirty="0"/>
              <a:t>warmup duration </a:t>
            </a:r>
            <a:r>
              <a:rPr lang="ko-KR" altLang="en-US" dirty="0"/>
              <a:t>내에 있는지 없는지에 따라 </a:t>
            </a:r>
            <a:r>
              <a:rPr lang="en-US" altLang="ko-KR" dirty="0"/>
              <a:t>0,1</a:t>
            </a:r>
            <a:r>
              <a:rPr lang="ko-KR" altLang="en-US" dirty="0"/>
              <a:t> 을 반영하는 </a:t>
            </a:r>
            <a:r>
              <a:rPr lang="en-US" altLang="ko-KR" dirty="0"/>
              <a:t>mask</a:t>
            </a:r>
          </a:p>
          <a:p>
            <a:r>
              <a:rPr lang="ko-KR" altLang="en-US" dirty="0"/>
              <a:t>이를 이용해 </a:t>
            </a:r>
            <a:r>
              <a:rPr lang="en-US" altLang="ko-KR" dirty="0" err="1"/>
              <a:t>loss_fine_effective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계산해서 </a:t>
            </a:r>
            <a:r>
              <a:rPr lang="en-US" altLang="ko-KR" dirty="0"/>
              <a:t>warmup </a:t>
            </a:r>
            <a:r>
              <a:rPr lang="ko-KR" altLang="en-US" dirty="0"/>
              <a:t>중에는 </a:t>
            </a:r>
            <a:r>
              <a:rPr lang="en-US" altLang="ko-KR" dirty="0"/>
              <a:t>fine network 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가 </a:t>
            </a:r>
            <a:r>
              <a:rPr lang="en-US" altLang="ko-KR" dirty="0" err="1"/>
              <a:t>total_loss</a:t>
            </a:r>
            <a:r>
              <a:rPr lang="ko-KR" altLang="en-US" dirty="0"/>
              <a:t> </a:t>
            </a:r>
            <a:r>
              <a:rPr lang="ko-KR" altLang="en-US" dirty="0" err="1"/>
              <a:t>에</a:t>
            </a:r>
            <a:r>
              <a:rPr lang="ko-KR" altLang="en-US" dirty="0"/>
              <a:t> 반영되지 않도록 함</a:t>
            </a:r>
            <a:r>
              <a:rPr lang="en-US" altLang="ko-KR" dirty="0"/>
              <a:t>(figure</a:t>
            </a:r>
            <a:r>
              <a:rPr lang="ko-KR" altLang="en-US" dirty="0" err="1"/>
              <a:t>를</a:t>
            </a:r>
            <a:r>
              <a:rPr lang="ko-KR" altLang="en-US" dirty="0"/>
              <a:t> 보면 나옴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결과적으로 </a:t>
            </a:r>
            <a:r>
              <a:rPr lang="en-US" altLang="ko-KR" dirty="0"/>
              <a:t>warmup </a:t>
            </a:r>
            <a:r>
              <a:rPr lang="ko-KR" altLang="en-US" dirty="0"/>
              <a:t>동안엔 </a:t>
            </a:r>
            <a:r>
              <a:rPr lang="en-US" altLang="ko-KR" dirty="0"/>
              <a:t>coarse network </a:t>
            </a:r>
            <a:r>
              <a:rPr lang="ko-KR" altLang="en-US" dirty="0"/>
              <a:t>만 </a:t>
            </a:r>
            <a:r>
              <a:rPr lang="en-US" altLang="ko-KR" dirty="0"/>
              <a:t>loss </a:t>
            </a:r>
            <a:r>
              <a:rPr lang="ko-KR" altLang="en-US" dirty="0"/>
              <a:t>학습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coarse network </a:t>
            </a:r>
            <a:r>
              <a:rPr lang="ko-KR" altLang="en-US" dirty="0"/>
              <a:t>만 먼저 안정화됨</a:t>
            </a:r>
            <a:r>
              <a:rPr lang="en-US" altLang="ko-KR" dirty="0"/>
              <a:t>,</a:t>
            </a:r>
            <a:r>
              <a:rPr lang="ko-KR" altLang="en-US" dirty="0"/>
              <a:t> 그게 끝나면 </a:t>
            </a:r>
            <a:r>
              <a:rPr lang="en-US" altLang="ko-KR" dirty="0" err="1"/>
              <a:t>warmup_mask</a:t>
            </a:r>
            <a:r>
              <a:rPr lang="en-US" altLang="ko-KR" dirty="0"/>
              <a:t> ==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이어서 </a:t>
            </a:r>
            <a:r>
              <a:rPr lang="en-US" altLang="ko-KR" dirty="0" err="1"/>
              <a:t>fine_loss</a:t>
            </a:r>
            <a:r>
              <a:rPr lang="ko-KR" altLang="en-US" dirty="0"/>
              <a:t> 가 반영되기 시작 </a:t>
            </a:r>
            <a:r>
              <a:rPr lang="en-US" altLang="ko-KR" dirty="0"/>
              <a:t>-&gt;</a:t>
            </a:r>
            <a:r>
              <a:rPr lang="ko-KR" altLang="en-US" dirty="0"/>
              <a:t> 두 </a:t>
            </a:r>
            <a:r>
              <a:rPr lang="en-US" altLang="ko-KR" dirty="0"/>
              <a:t>network </a:t>
            </a:r>
            <a:r>
              <a:rPr lang="ko-KR" altLang="en-US" dirty="0"/>
              <a:t>모두 최적화됨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440B5-C076-0534-DD8A-A8F48A1C6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ray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정의할 필요가 있음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ray </a:t>
            </a:r>
            <a:r>
              <a:rPr kumimoji="1" lang="ko-KR" altLang="en-US" dirty="0"/>
              <a:t>는 단순히 </a:t>
            </a:r>
            <a:r>
              <a:rPr kumimoji="1" lang="en-US" altLang="ko-KR" dirty="0"/>
              <a:t>origin point </a:t>
            </a:r>
            <a:r>
              <a:rPr kumimoji="1" lang="ko-KR" altLang="en-US" dirty="0"/>
              <a:t>와 방향</a:t>
            </a:r>
            <a:r>
              <a:rPr kumimoji="1" lang="en-US" altLang="ko-KR" dirty="0"/>
              <a:t> d</a:t>
            </a:r>
            <a:r>
              <a:rPr kumimoji="1" lang="ko-KR" altLang="en-US" dirty="0"/>
              <a:t> 가 주어지면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벡터로서 표현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방향으로 얼만큼 갔는가를 나타냄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025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88D5-C979-9171-9A9F-BBB030C97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F32720-4C9B-9AAC-B20B-FE4312566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9EDE10-C90F-47EA-BCE7-9A9DEEF26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결과를 보면 </a:t>
            </a:r>
            <a:r>
              <a:rPr lang="en-US" altLang="ko-KR" dirty="0"/>
              <a:t>warmup epoch </a:t>
            </a:r>
            <a:r>
              <a:rPr lang="ko-KR" altLang="en-US" dirty="0" err="1"/>
              <a:t>를</a:t>
            </a:r>
            <a:r>
              <a:rPr lang="ko-KR" altLang="en-US" dirty="0"/>
              <a:t> 사용한 경우에 초기 </a:t>
            </a:r>
            <a:r>
              <a:rPr lang="en-US" altLang="ko-KR" dirty="0"/>
              <a:t>10</a:t>
            </a:r>
            <a:r>
              <a:rPr lang="ko-KR" altLang="en-US" dirty="0"/>
              <a:t>회 만큼 </a:t>
            </a:r>
            <a:r>
              <a:rPr lang="en-US" altLang="ko-KR" dirty="0"/>
              <a:t>fine network</a:t>
            </a:r>
            <a:r>
              <a:rPr lang="ko-KR" altLang="en-US" dirty="0"/>
              <a:t> 가 학습되지 않았음에도 더 깔끔한 </a:t>
            </a:r>
            <a:r>
              <a:rPr lang="en-US" altLang="ko-KR" dirty="0"/>
              <a:t>depth map </a:t>
            </a:r>
            <a:r>
              <a:rPr lang="ko-KR" altLang="en-US" dirty="0"/>
              <a:t>과 더 좋은 </a:t>
            </a:r>
            <a:r>
              <a:rPr lang="en-US" altLang="ko-KR" dirty="0" err="1"/>
              <a:t>psnr</a:t>
            </a:r>
            <a:r>
              <a:rPr lang="ko-KR" altLang="en-US" dirty="0"/>
              <a:t> 을 얻을 수 있었음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F350E-66CA-F6E9-C500-E2756A93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84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461B-8A09-D6C0-1297-F6B2FEA6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9A99FD-06FC-2936-7DAD-749F85FDA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9BB10-CAEF-5A80-B324-B2411DE01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38F9DE-BFAB-8B5E-530F-58173F92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94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CB2E-AE81-CE5C-9D1E-83732CAA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088E3-5687-A626-C04A-C8E3862B6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2F621A-39B8-5E0C-0980-2A332D934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그러나 이럼에도 단일 모델 체제 즉 </a:t>
            </a:r>
            <a:r>
              <a:rPr lang="en-US" altLang="ko-KR" dirty="0"/>
              <a:t>coarse-to-fine</a:t>
            </a:r>
            <a:r>
              <a:rPr lang="ko-KR" altLang="en-US" dirty="0"/>
              <a:t> 구조가 아닌 오직</a:t>
            </a:r>
            <a:r>
              <a:rPr lang="en-US" altLang="ko-KR" dirty="0"/>
              <a:t> stratified sampling </a:t>
            </a:r>
            <a:r>
              <a:rPr lang="ko-KR" altLang="en-US" dirty="0"/>
              <a:t>만 구현된 경우에 대해서 더 안 좋은 </a:t>
            </a:r>
            <a:r>
              <a:rPr lang="en-US" altLang="ko-KR" dirty="0" err="1"/>
              <a:t>psnr</a:t>
            </a:r>
            <a:r>
              <a:rPr lang="ko-KR" altLang="en-US" dirty="0"/>
              <a:t> 을 보여줬음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이에 대한 추론은 모델을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(coarse and fine)</a:t>
            </a:r>
            <a:r>
              <a:rPr lang="ko-KR" altLang="en-US" dirty="0"/>
              <a:t> 을 </a:t>
            </a:r>
            <a:r>
              <a:rPr lang="ko-KR" altLang="en-US" dirty="0" err="1"/>
              <a:t>추론해야하고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num_samples</a:t>
            </a:r>
            <a:r>
              <a:rPr lang="en-US" altLang="ko-KR" dirty="0"/>
              <a:t> </a:t>
            </a:r>
            <a:r>
              <a:rPr lang="ko-KR" altLang="en-US" dirty="0"/>
              <a:t>가 너무 적고 또한 </a:t>
            </a:r>
            <a:r>
              <a:rPr lang="en-US" altLang="ko-KR" dirty="0"/>
              <a:t>epoch </a:t>
            </a:r>
            <a:r>
              <a:rPr lang="ko-KR" altLang="en-US" dirty="0"/>
              <a:t>자체도 </a:t>
            </a:r>
            <a:r>
              <a:rPr lang="en-US" altLang="ko-KR" dirty="0"/>
              <a:t>100</a:t>
            </a:r>
            <a:r>
              <a:rPr lang="ko-KR" altLang="en-US" dirty="0"/>
              <a:t>회 밖에 돌리지 않아서 그럴 수 있다는 추론을 할 수 있었음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그래서</a:t>
            </a:r>
            <a:r>
              <a:rPr lang="en-US" altLang="ko-KR" dirty="0"/>
              <a:t> coarse to fine </a:t>
            </a:r>
            <a:r>
              <a:rPr lang="ko-KR" altLang="en-US" dirty="0"/>
              <a:t>을 사용하면서 다른 </a:t>
            </a:r>
            <a:r>
              <a:rPr lang="en-US" altLang="ko-KR" dirty="0"/>
              <a:t>ablation study </a:t>
            </a:r>
            <a:r>
              <a:rPr lang="ko-KR" altLang="en-US" dirty="0" err="1"/>
              <a:t>를</a:t>
            </a:r>
            <a:r>
              <a:rPr lang="ko-KR" altLang="en-US" dirty="0"/>
              <a:t> 통해서 더 높은 </a:t>
            </a:r>
            <a:r>
              <a:rPr lang="en-US" altLang="ko-KR" dirty="0" err="1"/>
              <a:t>psnr</a:t>
            </a:r>
            <a:r>
              <a:rPr lang="ko-KR" altLang="en-US" dirty="0"/>
              <a:t> 을 이끌어내고자 다음 실험을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53401-3D68-CFD9-4735-B7147BD2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165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CA85-81F7-B3CC-56C8-FB4248EC0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961100-D48A-6333-650B-666ACC5CF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DC9EC1-9007-F1C3-DE42-F746D37B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D80A1-44AA-7A9E-EEF7-1BACCBEE5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47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EB3D-A51C-2CBC-81FD-503BDB8C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2C82B7-E575-E3FB-80BC-7D11F698C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BCD553-2511-3E3D-43DA-07783894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앞서 설명하였듯 </a:t>
            </a:r>
            <a:r>
              <a:rPr lang="en-US" altLang="ko-KR" dirty="0"/>
              <a:t>coarse to fine </a:t>
            </a:r>
            <a:r>
              <a:rPr lang="ko-KR" altLang="en-US" dirty="0"/>
              <a:t>구조 및 </a:t>
            </a:r>
            <a:r>
              <a:rPr lang="en-US" altLang="ko-KR" dirty="0"/>
              <a:t>pdf ,</a:t>
            </a:r>
            <a:r>
              <a:rPr lang="ko-KR" altLang="en-US" dirty="0"/>
              <a:t> 그리고 </a:t>
            </a:r>
            <a:r>
              <a:rPr lang="en-US" altLang="ko-KR" dirty="0" err="1"/>
              <a:t>warmpup</a:t>
            </a:r>
            <a:r>
              <a:rPr lang="en-US" altLang="ko-KR" dirty="0"/>
              <a:t> epoch </a:t>
            </a:r>
            <a:r>
              <a:rPr lang="ko-KR" altLang="en-US" dirty="0"/>
              <a:t>까지 도입했으나 기존의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가진 </a:t>
            </a:r>
            <a:r>
              <a:rPr lang="en-US" altLang="ko-KR" dirty="0"/>
              <a:t>tiny nerf </a:t>
            </a:r>
            <a:r>
              <a:rPr lang="ko-KR" altLang="en-US" dirty="0"/>
              <a:t>보다 더 좋은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을 얻기가 어려웠음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그래서 여러가지 </a:t>
            </a:r>
            <a:r>
              <a:rPr lang="en-US" altLang="ko-KR" dirty="0"/>
              <a:t>ablation study </a:t>
            </a:r>
            <a:r>
              <a:rPr lang="ko-KR" altLang="en-US" dirty="0" err="1"/>
              <a:t>를</a:t>
            </a:r>
            <a:r>
              <a:rPr lang="ko-KR" altLang="en-US" dirty="0"/>
              <a:t> 통해 최고의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을 얻기 위해 </a:t>
            </a:r>
            <a:r>
              <a:rPr lang="en-US" altLang="ko-KR" dirty="0" err="1"/>
              <a:t>lr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loss function </a:t>
            </a:r>
            <a:r>
              <a:rPr lang="ko-KR" altLang="en-US" dirty="0"/>
              <a:t>의 </a:t>
            </a:r>
            <a:r>
              <a:rPr lang="en-US" altLang="ko-KR" dirty="0"/>
              <a:t>weight </a:t>
            </a:r>
            <a:r>
              <a:rPr lang="ko-KR" altLang="en-US" dirty="0"/>
              <a:t>을 수정해보았고 결론적으로 가장 좋은 </a:t>
            </a:r>
            <a:r>
              <a:rPr lang="en-US" altLang="ko-KR" dirty="0" err="1"/>
              <a:t>psnr</a:t>
            </a:r>
            <a:r>
              <a:rPr lang="ko-KR" altLang="en-US" dirty="0"/>
              <a:t> 과 가장 작은 </a:t>
            </a:r>
            <a:r>
              <a:rPr lang="en-US" altLang="ko-KR" dirty="0"/>
              <a:t>loss </a:t>
            </a:r>
            <a:r>
              <a:rPr lang="ko-KR" altLang="en-US" dirty="0" err="1"/>
              <a:t>를</a:t>
            </a:r>
            <a:r>
              <a:rPr lang="ko-KR" altLang="en-US" dirty="0"/>
              <a:t> 얻게 되었음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learning rate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먼저 </a:t>
            </a:r>
            <a:r>
              <a:rPr lang="en-US" altLang="ko-KR" dirty="0" err="1"/>
              <a:t>fine_lr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coarse </a:t>
            </a:r>
            <a:r>
              <a:rPr lang="ko-KR" altLang="en-US" dirty="0" err="1"/>
              <a:t>에</a:t>
            </a:r>
            <a:r>
              <a:rPr lang="ko-KR" altLang="en-US" dirty="0"/>
              <a:t> 비해 더 높은 값을 주었고</a:t>
            </a:r>
            <a:r>
              <a:rPr lang="en-US" altLang="ko-KR" dirty="0"/>
              <a:t>,</a:t>
            </a:r>
            <a:r>
              <a:rPr lang="ko-KR" altLang="en-US" dirty="0"/>
              <a:t> 다음으로 </a:t>
            </a:r>
            <a:r>
              <a:rPr lang="en-US" altLang="ko-KR" dirty="0"/>
              <a:t>total loss </a:t>
            </a:r>
            <a:r>
              <a:rPr lang="ko-KR" altLang="en-US" dirty="0"/>
              <a:t>구성 시에 </a:t>
            </a:r>
            <a:r>
              <a:rPr lang="en-US" altLang="ko-KR" dirty="0"/>
              <a:t>fine loss</a:t>
            </a:r>
            <a:r>
              <a:rPr lang="ko-KR" altLang="en-US" dirty="0"/>
              <a:t> 쪽에 더 큰 </a:t>
            </a:r>
            <a:r>
              <a:rPr lang="en-US" altLang="ko-KR" dirty="0"/>
              <a:t>weight </a:t>
            </a:r>
            <a:r>
              <a:rPr lang="ko-KR" altLang="en-US" dirty="0" err="1"/>
              <a:t>를</a:t>
            </a:r>
            <a:r>
              <a:rPr lang="ko-KR" altLang="en-US" dirty="0"/>
              <a:t> 주었음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5CF16C-08FF-6536-5F23-825F7958F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93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AFB3-BE88-7B7A-4377-7530A6D9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27EABC-31C5-5C05-D5C1-2DE56189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6B74EB-C6C5-F67D-C711-FCBBDEC76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더 높은 </a:t>
            </a:r>
            <a:r>
              <a:rPr lang="en-US" altLang="ko-KR" dirty="0" err="1"/>
              <a:t>psnr</a:t>
            </a:r>
            <a:r>
              <a:rPr lang="ko-KR" altLang="en-US" dirty="0"/>
              <a:t> 을 보여주었고 </a:t>
            </a:r>
            <a:r>
              <a:rPr lang="en-US" altLang="ko-KR" dirty="0"/>
              <a:t>loss </a:t>
            </a:r>
            <a:r>
              <a:rPr lang="ko-KR" altLang="en-US" dirty="0"/>
              <a:t>도 더 낮은 모습을 보여줬음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depth map </a:t>
            </a:r>
            <a:r>
              <a:rPr lang="ko-KR" altLang="en-US" dirty="0"/>
              <a:t>이 조금 불안정한 모습은 있으나 이는 아마 </a:t>
            </a:r>
            <a:r>
              <a:rPr lang="en-US" altLang="ko-KR" dirty="0" err="1"/>
              <a:t>lr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배 높아져서 그럴 것이라고 추정됨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14676-AE94-146E-B6C2-8D9ED9983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3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1F429-806A-7851-0441-C4755950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ED11BC-720B-8C2A-7A54-D6C0D1A50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A7E105-169D-A82B-C488-18BB4A97D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1B50E-ECFC-DD84-398A-5BEF65FC5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715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표현 </a:t>
            </a:r>
            <a:r>
              <a:rPr kumimoji="1" lang="en-US" altLang="ko-KR" dirty="0" err="1"/>
              <a:t>t_vals</a:t>
            </a:r>
            <a:r>
              <a:rPr kumimoji="1" lang="ko-KR" altLang="en-US" dirty="0"/>
              <a:t> 는 그 </a:t>
            </a:r>
            <a:r>
              <a:rPr kumimoji="1" lang="en-US" altLang="ko-KR" dirty="0"/>
              <a:t>ray </a:t>
            </a:r>
            <a:r>
              <a:rPr kumimoji="1" lang="ko-KR" altLang="en-US" dirty="0"/>
              <a:t>방향으로 얼만큼 갔냐는 즉 </a:t>
            </a:r>
            <a:r>
              <a:rPr kumimoji="1" lang="en-US" altLang="ko-KR" dirty="0"/>
              <a:t>r =</a:t>
            </a:r>
            <a:r>
              <a:rPr kumimoji="1" lang="ko-KR" altLang="en-US" dirty="0"/>
              <a:t> </a:t>
            </a:r>
            <a:r>
              <a:rPr kumimoji="1" lang="en-US" altLang="ko-KR" dirty="0"/>
              <a:t>o +td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t</a:t>
            </a:r>
            <a:r>
              <a:rPr kumimoji="1" lang="ko-KR" altLang="en-US" dirty="0"/>
              <a:t> 의 역할을 함</a:t>
            </a:r>
            <a:endParaRPr kumimoji="1" lang="en-US" altLang="ko-KR" dirty="0"/>
          </a:p>
          <a:p>
            <a:r>
              <a:rPr kumimoji="1" lang="en-US" altLang="ko-KR" dirty="0"/>
              <a:t>o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ray_origin</a:t>
            </a:r>
            <a:r>
              <a:rPr kumimoji="1" lang="en-US" altLang="ko-KR" dirty="0"/>
              <a:t> , d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ray_direction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샘플링 할 때 </a:t>
            </a:r>
            <a:r>
              <a:rPr kumimoji="1" lang="en-US" altLang="ko-KR" dirty="0" err="1"/>
              <a:t>t_vals</a:t>
            </a:r>
            <a:r>
              <a:rPr kumimoji="1" lang="ko-KR" altLang="en-US" dirty="0"/>
              <a:t> 가 당연히 필요할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</a:t>
            </a:r>
            <a:r>
              <a:rPr kumimoji="1" lang="en-US" altLang="ko-KR" dirty="0"/>
              <a:t>ray </a:t>
            </a:r>
            <a:r>
              <a:rPr kumimoji="1" lang="ko-KR" altLang="en-US" dirty="0"/>
              <a:t>방향으로 몇 개의 점을 </a:t>
            </a:r>
            <a:r>
              <a:rPr kumimoji="1" lang="en-US" altLang="ko-KR" dirty="0"/>
              <a:t>sampling </a:t>
            </a:r>
            <a:r>
              <a:rPr kumimoji="1" lang="ko-KR" altLang="en-US" dirty="0"/>
              <a:t>할 지가 중요하기 때문임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654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volume </a:t>
            </a:r>
            <a:r>
              <a:rPr kumimoji="1" lang="ko-KR" altLang="en-US" dirty="0"/>
              <a:t>은 원래 연속적인 개념임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만약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까지 사이의 숫자를 몇 </a:t>
            </a:r>
            <a:r>
              <a:rPr kumimoji="1" lang="ko-KR" altLang="en-US" dirty="0" err="1"/>
              <a:t>개나고</a:t>
            </a:r>
            <a:r>
              <a:rPr kumimoji="1" lang="ko-KR" altLang="en-US" dirty="0"/>
              <a:t> 물어본다면 당연히 </a:t>
            </a:r>
            <a:r>
              <a:rPr kumimoji="1" lang="ko-KR" altLang="en-US" dirty="0" err="1"/>
              <a:t>무한개일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그런식으로</a:t>
            </a:r>
            <a:r>
              <a:rPr kumimoji="1" lang="ko-KR" altLang="en-US" dirty="0"/>
              <a:t> 어떤 지점과 지점 사이를 연속적으로 표현하는 건 불가능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nerf </a:t>
            </a:r>
            <a:r>
              <a:rPr kumimoji="1" lang="ko-KR" altLang="en-US" dirty="0" err="1"/>
              <a:t>에선</a:t>
            </a:r>
            <a:r>
              <a:rPr kumimoji="1" lang="en-US" altLang="ko-KR" dirty="0"/>
              <a:t> discretized</a:t>
            </a:r>
            <a:r>
              <a:rPr kumimoji="1" lang="ko-KR" altLang="en-US" dirty="0"/>
              <a:t> 된 즉 이산적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연속적이지 않은 형태로 점을 </a:t>
            </a:r>
            <a:r>
              <a:rPr kumimoji="1" lang="ko-KR" altLang="en-US" dirty="0" err="1"/>
              <a:t>샘플링함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nerf </a:t>
            </a:r>
            <a:r>
              <a:rPr kumimoji="1" lang="ko-KR" altLang="en-US" dirty="0"/>
              <a:t>논문에선 </a:t>
            </a:r>
            <a:r>
              <a:rPr kumimoji="1" lang="en-US" altLang="ko-KR" dirty="0"/>
              <a:t>192</a:t>
            </a:r>
            <a:r>
              <a:rPr kumimoji="1" lang="ko-KR" altLang="en-US" dirty="0"/>
              <a:t>개의 점을 샘플링 </a:t>
            </a:r>
            <a:r>
              <a:rPr kumimoji="1" lang="en-US" altLang="ko-KR" dirty="0"/>
              <a:t>(per ray)</a:t>
            </a:r>
          </a:p>
          <a:p>
            <a:r>
              <a:rPr kumimoji="1" lang="ko-KR" altLang="en-US" dirty="0"/>
              <a:t>그리고 각 지점에서 </a:t>
            </a:r>
            <a:r>
              <a:rPr kumimoji="1" lang="en-US" altLang="ko-KR" dirty="0"/>
              <a:t>density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구해야 함 즉 그 물체가 공기인지 아니면 물체인지 아니면 투명한지 등등을 체크해야 함</a:t>
            </a:r>
            <a:endParaRPr kumimoji="1" lang="en-US" altLang="ko-KR" dirty="0"/>
          </a:p>
          <a:p>
            <a:r>
              <a:rPr kumimoji="1" lang="ko-KR" altLang="en-US" dirty="0"/>
              <a:t>그 역할을 하는 것이 </a:t>
            </a:r>
            <a:r>
              <a:rPr kumimoji="1" lang="en-US" altLang="ko-KR" dirty="0"/>
              <a:t>transmittance,</a:t>
            </a:r>
            <a:r>
              <a:rPr kumimoji="1" lang="ko-KR" altLang="en-US" dirty="0"/>
              <a:t> 투과도 임</a:t>
            </a:r>
            <a:endParaRPr kumimoji="1" lang="en-US" altLang="ko-KR" dirty="0"/>
          </a:p>
          <a:p>
            <a:r>
              <a:rPr kumimoji="1" lang="en-US" altLang="ko-KR" dirty="0"/>
              <a:t>small </a:t>
            </a:r>
            <a:r>
              <a:rPr kumimoji="1" lang="en-US" altLang="ko-KR" dirty="0" err="1"/>
              <a:t>delth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T(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– 1) – t(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) </a:t>
            </a:r>
            <a:r>
              <a:rPr kumimoji="1" lang="ko-KR" altLang="en-US" dirty="0"/>
              <a:t>즉 샘플과 샘플 사이의 거리 </a:t>
            </a:r>
            <a:r>
              <a:rPr kumimoji="1" lang="en-US" altLang="ko-KR" dirty="0" err="1"/>
              <a:t>dist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나타냄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current density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sigma </a:t>
            </a:r>
            <a:r>
              <a:rPr kumimoji="1" lang="ko-KR" altLang="en-US" dirty="0"/>
              <a:t>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현재점의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exp(-sigma I * delta I ) </a:t>
            </a:r>
            <a:r>
              <a:rPr kumimoji="1" lang="ko-KR" altLang="en-US" dirty="0"/>
              <a:t>로서 계산됨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 된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 간의 거리가 너무 가까우면 비슷한 </a:t>
            </a:r>
            <a:r>
              <a:rPr kumimoji="1" lang="en-US" altLang="ko-KR" dirty="0"/>
              <a:t>density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가질 것이라는 합리적 추론 하에</a:t>
            </a:r>
            <a:endParaRPr kumimoji="1" lang="en-US" altLang="ko-KR" dirty="0"/>
          </a:p>
          <a:p>
            <a:r>
              <a:rPr kumimoji="1" lang="ko-KR" altLang="en-US" dirty="0"/>
              <a:t>이의 영향력을 줄여준다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어떤 샘플과 그 뒤의 샘플 간의 거리가 매우 가깝다면 사실상 거의 동일한 </a:t>
            </a:r>
            <a:r>
              <a:rPr kumimoji="1" lang="en-US" altLang="ko-KR" dirty="0"/>
              <a:t>density </a:t>
            </a:r>
            <a:r>
              <a:rPr kumimoji="1" lang="ko-KR" altLang="en-US" dirty="0"/>
              <a:t>일 것이므로 </a:t>
            </a:r>
            <a:r>
              <a:rPr kumimoji="1" lang="en-US" altLang="ko-KR" dirty="0" err="1"/>
              <a:t>dist</a:t>
            </a:r>
            <a:r>
              <a:rPr kumimoji="1" lang="en-US" altLang="ko-KR" dirty="0"/>
              <a:t> delta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가까워진다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해당 지점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sample</a:t>
            </a:r>
            <a:r>
              <a:rPr kumimoji="1" lang="ko-KR" altLang="en-US" dirty="0"/>
              <a:t> 에서의 </a:t>
            </a:r>
            <a:r>
              <a:rPr kumimoji="1" lang="en-US" altLang="ko-KR" dirty="0"/>
              <a:t>t * a * c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최종적 </a:t>
            </a:r>
            <a:r>
              <a:rPr kumimoji="1" lang="en-US" altLang="ko-KR" dirty="0"/>
              <a:t>color </a:t>
            </a:r>
            <a:r>
              <a:rPr kumimoji="1" lang="ko-KR" altLang="en-US" dirty="0"/>
              <a:t>가 나타난다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sigma = </a:t>
            </a:r>
            <a:r>
              <a:rPr lang="en-US" altLang="ko-KR" dirty="0"/>
              <a:t>(density): </a:t>
            </a:r>
            <a:r>
              <a:rPr lang="ko-KR" altLang="en-US" dirty="0"/>
              <a:t>물질 자체의 빽빽함</a:t>
            </a:r>
            <a:r>
              <a:rPr lang="en-US" altLang="ko-KR" dirty="0"/>
              <a:t>. </a:t>
            </a:r>
            <a:r>
              <a:rPr lang="ko-KR" altLang="en-US" dirty="0"/>
              <a:t>단위 길이당 빛 차단 확률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r>
              <a:rPr kumimoji="1" lang="en-US" altLang="ko-KR" dirty="0"/>
              <a:t>alpha = (opacity) : alpha I </a:t>
            </a:r>
            <a:r>
              <a:rPr kumimoji="1" lang="ko-KR" altLang="en-US" dirty="0"/>
              <a:t>구간에서의 </a:t>
            </a:r>
            <a:r>
              <a:rPr kumimoji="1" lang="en-US" altLang="ko-KR" dirty="0"/>
              <a:t>volume density , alpha = 1 – e^(- </a:t>
            </a:r>
            <a:r>
              <a:rPr kumimoji="1" lang="en-US" altLang="ko-KR" dirty="0" err="1"/>
              <a:t>sigma_i</a:t>
            </a:r>
            <a:r>
              <a:rPr kumimoji="1" lang="en-US" altLang="ko-KR" dirty="0"/>
              <a:t> * </a:t>
            </a:r>
            <a:r>
              <a:rPr kumimoji="1" lang="en-US" altLang="ko-KR" dirty="0" err="1"/>
              <a:t>dist_i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인데 </a:t>
            </a:r>
            <a:r>
              <a:rPr kumimoji="1" lang="ko-KR" altLang="en-US" dirty="0" err="1"/>
              <a:t>이안에</a:t>
            </a:r>
            <a:r>
              <a:rPr kumimoji="1" lang="ko-KR" altLang="en-US" dirty="0"/>
              <a:t> 들어가는 값이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가까워지면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가까워짐</a:t>
            </a:r>
            <a:endParaRPr kumimoji="1" lang="en-US" altLang="ko-KR" dirty="0"/>
          </a:p>
          <a:p>
            <a:r>
              <a:rPr kumimoji="1" lang="ko-KR" altLang="en-US" dirty="0"/>
              <a:t>반대로 값이 커지면 </a:t>
            </a:r>
            <a:r>
              <a:rPr kumimoji="1" lang="en-US" altLang="ko-KR" dirty="0"/>
              <a:t>alpha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되면서 </a:t>
            </a:r>
            <a:r>
              <a:rPr kumimoji="1" lang="ko-KR" altLang="en-US" dirty="0" err="1"/>
              <a:t>불투명해진다는걸</a:t>
            </a:r>
            <a:r>
              <a:rPr kumimoji="1" lang="ko-KR" altLang="en-US" dirty="0"/>
              <a:t> 의미함</a:t>
            </a:r>
            <a:endParaRPr kumimoji="1" lang="en-US" altLang="ko-KR" dirty="0"/>
          </a:p>
          <a:p>
            <a:r>
              <a:rPr kumimoji="1" lang="en-US" altLang="ko-KR" dirty="0" err="1"/>
              <a:t>transmitrance</a:t>
            </a:r>
            <a:r>
              <a:rPr kumimoji="1" lang="en-US" altLang="ko-KR" dirty="0"/>
              <a:t> = </a:t>
            </a:r>
            <a:r>
              <a:rPr kumimoji="1" lang="ko-KR" altLang="en-US" dirty="0"/>
              <a:t>누적 투과도</a:t>
            </a:r>
            <a:r>
              <a:rPr kumimoji="1" lang="en-US" altLang="ko-KR" dirty="0"/>
              <a:t>, </a:t>
            </a:r>
            <a:r>
              <a:rPr lang="ko-KR" altLang="en-US" dirty="0"/>
              <a:t>카메라에서 해당 구간까지 누적해서 얼마나 빛이 남아있는지</a:t>
            </a:r>
            <a:endParaRPr kumimoji="1" lang="en-US" altLang="ko-KR" dirty="0"/>
          </a:p>
          <a:p>
            <a:endParaRPr kumimoji="1" lang="en-US" altLang="ko-KR" dirty="0"/>
          </a:p>
          <a:p>
            <a:pPr>
              <a:buNone/>
            </a:pPr>
            <a:r>
              <a:rPr lang="ko-KR" altLang="en-US" b="1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카메라에서 구간 </a:t>
            </a:r>
            <a:r>
              <a:rPr lang="en" altLang="ko-KR" dirty="0"/>
              <a:t>I </a:t>
            </a:r>
            <a:r>
              <a:rPr lang="ko-KR" altLang="en-US" dirty="0"/>
              <a:t>바로 앞까지 도달하는 동안 얼마나 빛이 살아남았는가</a:t>
            </a:r>
            <a:r>
              <a:rPr lang="en-US" altLang="ko-KR" dirty="0"/>
              <a:t>(=</a:t>
            </a:r>
            <a:r>
              <a:rPr lang="ko-KR" altLang="en-US" dirty="0"/>
              <a:t>흡수되지 않았는가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구간 </a:t>
            </a:r>
            <a:r>
              <a:rPr lang="en-US" altLang="ko-KR" dirty="0"/>
              <a:t>1 </a:t>
            </a:r>
            <a:r>
              <a:rPr lang="ko-KR" altLang="en-US" dirty="0"/>
              <a:t>직전에선 아무것도 흡수되지 않았으므로 </a:t>
            </a:r>
            <a:r>
              <a:rPr lang="en-US" altLang="ko-KR" dirty="0"/>
              <a:t>T1 = 1</a:t>
            </a:r>
            <a:endParaRPr lang="en" altLang="ko-KR" dirty="0"/>
          </a:p>
          <a:p>
            <a:r>
              <a:rPr lang="ko-KR" altLang="en-US" dirty="0"/>
              <a:t>그 다음 구간으로 갈수록 이전 구간들의 </a:t>
            </a:r>
            <a:r>
              <a:rPr lang="el-GR" altLang="ko-KR" dirty="0"/>
              <a:t>α\</a:t>
            </a:r>
            <a:r>
              <a:rPr lang="en" altLang="ko-KR" dirty="0"/>
              <a:t>alpha</a:t>
            </a:r>
            <a:r>
              <a:rPr lang="el-GR" altLang="ko-KR" dirty="0"/>
              <a:t>α </a:t>
            </a:r>
            <a:r>
              <a:rPr lang="ko-KR" altLang="en-US" dirty="0"/>
              <a:t>만큼 빼앗기므로 작아질 것</a:t>
            </a:r>
            <a:endParaRPr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42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9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CCAF-3D29-AAFD-0392-D33AFF8D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3A10B-23C3-A1B1-2E05-7B106DF2D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A0401A-8454-48CB-61ED-AF17F7D4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009AB-48DA-0492-82F1-DF3566AF5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7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Neural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radiance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field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Calibri"/>
                <a:ea typeface="Malgun Gothic"/>
                <a:cs typeface="Calibri"/>
              </a:rPr>
              <a:t>Tiny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nerf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keras</a:t>
            </a:r>
          </a:p>
          <a:p>
            <a:r>
              <a:rPr lang="ko-KR" altLang="en-US" dirty="0" err="1">
                <a:latin typeface="Calibri"/>
                <a:ea typeface="Malgun Gothic"/>
                <a:cs typeface="Calibri"/>
              </a:rPr>
              <a:t>Jihun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song</a:t>
            </a:r>
            <a:endParaRPr lang="ko-KR" altLang="en-US">
              <a:latin typeface="Calibri"/>
              <a:ea typeface="Malgun Gothic"/>
              <a:cs typeface="Calibri"/>
            </a:endParaRPr>
          </a:p>
          <a:p>
            <a:endParaRPr lang="ko-KR" altLang="en-US" dirty="0" err="1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Summary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38C11B-00D7-02BE-E51F-C344E1D4948B}"/>
              </a:ext>
            </a:extLst>
          </p:cNvPr>
          <p:cNvGrpSpPr/>
          <p:nvPr/>
        </p:nvGrpSpPr>
        <p:grpSpPr>
          <a:xfrm>
            <a:off x="8315319" y="2941138"/>
            <a:ext cx="2984691" cy="2626259"/>
            <a:chOff x="6749024" y="1525856"/>
            <a:chExt cx="5067475" cy="4007414"/>
          </a:xfrm>
        </p:grpSpPr>
        <p:sp>
          <p:nvSpPr>
            <p:cNvPr id="3" name="Cloud">
              <a:extLst>
                <a:ext uri="{FF2B5EF4-FFF2-40B4-BE49-F238E27FC236}">
                  <a16:creationId xmlns:a16="http://schemas.microsoft.com/office/drawing/2014/main" id="{C4CDDB6C-9AC6-CE9B-E151-E3B2CF6AD4DA}"/>
                </a:ext>
              </a:extLst>
            </p:cNvPr>
            <p:cNvSpPr/>
            <p:nvPr/>
          </p:nvSpPr>
          <p:spPr>
            <a:xfrm>
              <a:off x="8219515" y="2357069"/>
              <a:ext cx="2282013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8352464E-8525-111E-22EB-B47A200FC081}"/>
                </a:ext>
              </a:extLst>
            </p:cNvPr>
            <p:cNvSpPr/>
            <p:nvPr/>
          </p:nvSpPr>
          <p:spPr>
            <a:xfrm flipV="1">
              <a:off x="7415816" y="1920650"/>
              <a:ext cx="3438651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45319C61-8277-F267-2C91-A169623DCCA6}"/>
                </a:ext>
              </a:extLst>
            </p:cNvPr>
            <p:cNvSpPr/>
            <p:nvPr/>
          </p:nvSpPr>
          <p:spPr>
            <a:xfrm>
              <a:off x="8920897" y="3444797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3D volume">
              <a:extLst>
                <a:ext uri="{FF2B5EF4-FFF2-40B4-BE49-F238E27FC236}">
                  <a16:creationId xmlns:a16="http://schemas.microsoft.com/office/drawing/2014/main" id="{753D4201-F1E5-C7F7-0F55-957E2235DA77}"/>
                </a:ext>
              </a:extLst>
            </p:cNvPr>
            <p:cNvSpPr txBox="1"/>
            <p:nvPr/>
          </p:nvSpPr>
          <p:spPr>
            <a:xfrm>
              <a:off x="10439519" y="3626273"/>
              <a:ext cx="137698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3D volume</a:t>
              </a:r>
            </a:p>
          </p:txBody>
        </p:sp>
        <p:sp>
          <p:nvSpPr>
            <p:cNvPr id="8" name="Video">
              <a:extLst>
                <a:ext uri="{FF2B5EF4-FFF2-40B4-BE49-F238E27FC236}">
                  <a16:creationId xmlns:a16="http://schemas.microsoft.com/office/drawing/2014/main" id="{D70CAA8D-6B52-2C68-1500-239C42DC5095}"/>
                </a:ext>
              </a:extLst>
            </p:cNvPr>
            <p:cNvSpPr/>
            <p:nvPr/>
          </p:nvSpPr>
          <p:spPr>
            <a:xfrm rot="19232115">
              <a:off x="6749024" y="4840719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/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3333" r="-66667" b="-7500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/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sz="25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40000" r="-55000" b="-68182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A50C1343-A7BD-CE21-7D43-803A1C2A34E5}"/>
                </a:ext>
              </a:extLst>
            </p:cNvPr>
            <p:cNvSpPr/>
            <p:nvPr/>
          </p:nvSpPr>
          <p:spPr>
            <a:xfrm>
              <a:off x="8037121" y="41881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31EA8E1C-903B-B566-38DB-8522E2EB4EB6}"/>
                </a:ext>
              </a:extLst>
            </p:cNvPr>
            <p:cNvSpPr/>
            <p:nvPr/>
          </p:nvSpPr>
          <p:spPr>
            <a:xfrm>
              <a:off x="10195773" y="2390489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03063011-8861-D1D8-A2A1-6597C4B247C6}"/>
                </a:ext>
              </a:extLst>
            </p:cNvPr>
            <p:cNvSpPr/>
            <p:nvPr/>
          </p:nvSpPr>
          <p:spPr>
            <a:xfrm>
              <a:off x="8503631" y="379325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97B99BD-9FC4-A36E-DA1D-8659F26E36C8}"/>
                </a:ext>
              </a:extLst>
            </p:cNvPr>
            <p:cNvSpPr/>
            <p:nvPr/>
          </p:nvSpPr>
          <p:spPr>
            <a:xfrm>
              <a:off x="9358385" y="307664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3BDDD4DC-FD25-4F4A-F27E-706CD3A7E04C}"/>
                </a:ext>
              </a:extLst>
            </p:cNvPr>
            <p:cNvSpPr/>
            <p:nvPr/>
          </p:nvSpPr>
          <p:spPr>
            <a:xfrm>
              <a:off x="9794446" y="2716660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Camera">
              <a:extLst>
                <a:ext uri="{FF2B5EF4-FFF2-40B4-BE49-F238E27FC236}">
                  <a16:creationId xmlns:a16="http://schemas.microsoft.com/office/drawing/2014/main" id="{161F4F64-757D-BF88-0C82-FE973945FAB6}"/>
                </a:ext>
              </a:extLst>
            </p:cNvPr>
            <p:cNvSpPr txBox="1"/>
            <p:nvPr/>
          </p:nvSpPr>
          <p:spPr>
            <a:xfrm>
              <a:off x="7333397" y="5137969"/>
              <a:ext cx="1008289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Camera</a:t>
              </a:r>
            </a:p>
          </p:txBody>
        </p:sp>
        <p:sp>
          <p:nvSpPr>
            <p:cNvPr id="17" name="Ray">
              <a:extLst>
                <a:ext uri="{FF2B5EF4-FFF2-40B4-BE49-F238E27FC236}">
                  <a16:creationId xmlns:a16="http://schemas.microsoft.com/office/drawing/2014/main" id="{1A727005-5F0B-E3C0-BE65-390340CE0FA7}"/>
                </a:ext>
              </a:extLst>
            </p:cNvPr>
            <p:cNvSpPr txBox="1"/>
            <p:nvPr/>
          </p:nvSpPr>
          <p:spPr>
            <a:xfrm>
              <a:off x="10869931" y="1525856"/>
              <a:ext cx="50174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Ray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A7ACBFC-9A28-1A42-EF11-1C7A43EBD7C4}"/>
                </a:ext>
              </a:extLst>
            </p:cNvPr>
            <p:cNvSpPr/>
            <p:nvPr/>
          </p:nvSpPr>
          <p:spPr>
            <a:xfrm flipV="1">
              <a:off x="8178243" y="3613407"/>
              <a:ext cx="897591" cy="77325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6C92AA0-A680-747B-F203-C13ECD06C701}"/>
                </a:ext>
              </a:extLst>
            </p:cNvPr>
            <p:cNvSpPr/>
            <p:nvPr/>
          </p:nvSpPr>
          <p:spPr>
            <a:xfrm flipV="1">
              <a:off x="8883708" y="3021417"/>
              <a:ext cx="429047" cy="35446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/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blipFill>
                  <a:blip r:embed="rId4"/>
                  <a:stretch>
                    <a:fillRect l="-23810" r="-66667" b="-6428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/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blipFill>
                  <a:blip r:embed="rId5"/>
                  <a:stretch>
                    <a:fillRect l="-45455" r="-63636" b="-6428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/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blipFill>
                  <a:blip r:embed="rId6"/>
                  <a:stretch>
                    <a:fillRect l="-54545" r="-63636" b="-84615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/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blipFill>
                  <a:blip r:embed="rId7"/>
                  <a:stretch>
                    <a:fillRect l="-41667" r="-58333" b="-7142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/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blipFill>
                  <a:blip r:embed="rId8"/>
                  <a:stretch>
                    <a:fillRect l="-60000" r="-60000" b="-7142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그림 26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3451AEAE-DC44-472D-5C83-D5FE6E55AB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9" y="1450358"/>
            <a:ext cx="9426066" cy="15660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B08527-E5B9-4302-D82B-471B8B6F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46" y="3234923"/>
            <a:ext cx="7008679" cy="25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8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5869-6FAA-6308-950B-655A026C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1EDEE9BF-C121-537E-A5B0-F2FDF4FC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5" y="701221"/>
            <a:ext cx="7772400" cy="4942642"/>
          </a:xfrm>
          <a:prstGeom prst="rect">
            <a:avLst/>
          </a:prstGeom>
        </p:spPr>
      </p:pic>
      <p:pic>
        <p:nvPicPr>
          <p:cNvPr id="3" name="그림 2" descr="폰트, 상징, 라인, 화이트이(가) 표시된 사진&#10;&#10;자동 생성된 설명">
            <a:extLst>
              <a:ext uri="{FF2B5EF4-FFF2-40B4-BE49-F238E27FC236}">
                <a16:creationId xmlns:a16="http://schemas.microsoft.com/office/drawing/2014/main" id="{A1C44E82-2F8D-30BE-9F9E-EF8B47EE2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1087849"/>
            <a:ext cx="2526839" cy="547357"/>
          </a:xfrm>
          <a:prstGeom prst="rect">
            <a:avLst/>
          </a:prstGeom>
        </p:spPr>
      </p:pic>
      <p:pic>
        <p:nvPicPr>
          <p:cNvPr id="5" name="그림 4" descr="폰트, 서예, 텍스트, 화이트이(가) 표시된 사진&#10;&#10;자동 생성된 설명">
            <a:extLst>
              <a:ext uri="{FF2B5EF4-FFF2-40B4-BE49-F238E27FC236}">
                <a16:creationId xmlns:a16="http://schemas.microsoft.com/office/drawing/2014/main" id="{9127CF2F-670A-D66E-C52C-F039138EC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0" y="2245797"/>
            <a:ext cx="3223536" cy="613655"/>
          </a:xfrm>
          <a:prstGeom prst="rect">
            <a:avLst/>
          </a:prstGeom>
        </p:spPr>
      </p:pic>
      <p:pic>
        <p:nvPicPr>
          <p:cNvPr id="7" name="그림 6" descr="폰트, 화이트, 도표, 그래픽이(가) 표시된 사진&#10;&#10;자동 생성된 설명">
            <a:extLst>
              <a:ext uri="{FF2B5EF4-FFF2-40B4-BE49-F238E27FC236}">
                <a16:creationId xmlns:a16="http://schemas.microsoft.com/office/drawing/2014/main" id="{912BD2B7-BBE7-4A39-4947-9CFD3C993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0" y="3141475"/>
            <a:ext cx="3223536" cy="14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AC21-1E0D-4613-13F2-1BC2A01F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7AA190C9-0047-5865-0EA8-3947CC679CB6}"/>
              </a:ext>
            </a:extLst>
          </p:cNvPr>
          <p:cNvSpPr txBox="1">
            <a:spLocks/>
          </p:cNvSpPr>
          <p:nvPr/>
        </p:nvSpPr>
        <p:spPr>
          <a:xfrm>
            <a:off x="1524000" y="2950883"/>
            <a:ext cx="9144000" cy="956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Dataset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96E71-1BC7-F334-CB7C-15AD57C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89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EDC7-770A-5577-E115-8897AC32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AAF682E-73F1-16A9-F9EB-F1C8589F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Color Images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Poses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R|T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Fixed Focal Length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50C18A-5F61-8472-AD49-247839C8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A331FD3-4EF3-4D02-64C1-351E5B50612B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Dataset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36CA73-3128-4564-A0CC-24828C91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39" y="1732068"/>
            <a:ext cx="2641600" cy="264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9A9C0-80E5-9258-6871-F1D1D171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1" y="1732068"/>
            <a:ext cx="2641600" cy="264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8ADDC2-1072-91D9-F063-FD8C0286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031" y="1732068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283F-B23C-93DD-219B-EAE2D7F0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DE72C-B98A-F63B-0753-65DADB10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C5FF9C0-72FC-B153-DACA-AB7B199B3C93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Dataset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5DF2E7-2B84-B06F-ECD7-36E262E8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0" y="1121618"/>
            <a:ext cx="7772400" cy="4606741"/>
          </a:xfrm>
          <a:prstGeom prst="rect">
            <a:avLst/>
          </a:prstGeom>
        </p:spPr>
      </p:pic>
      <p:pic>
        <p:nvPicPr>
          <p:cNvPr id="10" name="그림 9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D16A18-541D-D744-234F-095891461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2623861"/>
            <a:ext cx="5969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9C65723-9C67-701E-8AF5-DD0254B498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77553" cy="4532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Mapping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from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 (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camera,pixel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)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to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 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ray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in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camera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en-US" altLang="ko-KR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coords</a:t>
            </a:r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frame</a:t>
            </a:r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[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Right</a:t>
            </a:r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,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up</a:t>
            </a:r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,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backwards</a:t>
            </a:r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]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 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 </a:t>
            </a:r>
            <a:r>
              <a:rPr lang="en-US" altLang="ko-KR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[x, y, z]</a:t>
            </a:r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  <a:p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Matrix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K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representes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like</a:t>
            </a:r>
            <a:r>
              <a:rPr lang="ko-KR" altLang="en-US" sz="2400" dirty="0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...</a:t>
            </a:r>
          </a:p>
          <a:p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CF4311D7-2436-5044-A2C7-FA078401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53" y="1461287"/>
            <a:ext cx="3876227" cy="3996906"/>
          </a:xfrm>
          <a:prstGeom prst="rect">
            <a:avLst/>
          </a:prstGeom>
        </p:spPr>
      </p:pic>
      <p:pic>
        <p:nvPicPr>
          <p:cNvPr id="4" name="그림 3" descr="폰트, 도표, 번호, 라인이(가) 표시된 사진&#10;&#10;자동 생성된 설명">
            <a:extLst>
              <a:ext uri="{FF2B5EF4-FFF2-40B4-BE49-F238E27FC236}">
                <a16:creationId xmlns:a16="http://schemas.microsoft.com/office/drawing/2014/main" id="{18A25A73-3C85-01E1-227D-5D4A498A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7" y="3677632"/>
            <a:ext cx="3201137" cy="16482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BA062C-3364-139D-C542-DF5C6D09E2C0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Intrinsic Parameter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도표, 라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44C52FC4-0118-B634-4BF8-E707C6CE8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6549" y="402153"/>
            <a:ext cx="9178899" cy="5174037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564F3A-5186-6E79-3B55-36F7C23C6605}"/>
              </a:ext>
            </a:extLst>
          </p:cNvPr>
          <p:cNvSpPr txBox="1">
            <a:spLocks/>
          </p:cNvSpPr>
          <p:nvPr/>
        </p:nvSpPr>
        <p:spPr>
          <a:xfrm>
            <a:off x="838201" y="4152343"/>
            <a:ext cx="8948575" cy="21659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400" dirty="0">
              <a:latin typeface="Calibri"/>
              <a:ea typeface="+mn-lt"/>
              <a:cs typeface="Calibri"/>
            </a:endParaRPr>
          </a:p>
          <a:p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In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Image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plane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origin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is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at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top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left</a:t>
            </a:r>
            <a:endParaRPr lang="ko-KR" sz="2400" dirty="0">
              <a:latin typeface="Calibri" panose="020F0502020204030204" pitchFamily="34" charset="0"/>
              <a:ea typeface="+mn-lt"/>
              <a:cs typeface="Calibri" panose="020F0502020204030204" pitchFamily="34" charset="0"/>
            </a:endParaRPr>
          </a:p>
          <a:p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in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normal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plane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origin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is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in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ko-KR" sz="2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ko-KR" sz="2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center</a:t>
            </a:r>
            <a:endParaRPr lang="en-US" altLang="ko-K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cx</a:t>
            </a:r>
            <a:r>
              <a:rPr lang="en" altLang="ko-KR" sz="2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​=</a:t>
            </a:r>
            <a:r>
              <a:rPr lang="en" altLang="ko-KR" sz="2400" b="0" i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n" altLang="ko-KR" sz="2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/2, </a:t>
            </a:r>
            <a:r>
              <a:rPr lang="en" altLang="ko-KR" sz="2400" b="0" i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</a:t>
            </a:r>
            <a:r>
              <a:rPr lang="en" altLang="ko-KR" sz="2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​=</a:t>
            </a:r>
            <a:r>
              <a:rPr lang="en" altLang="ko-KR" sz="2400" b="0" i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n" altLang="ko-KR" sz="2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/2 </a:t>
            </a:r>
          </a:p>
          <a:p>
            <a:pPr lvl="1"/>
            <a:r>
              <a:rPr lang="en" altLang="ko-KR" sz="2000" dirty="0" err="1">
                <a:solidFill>
                  <a:srgbClr val="212529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i.e</a:t>
            </a:r>
            <a:r>
              <a:rPr lang="en" altLang="ko-KR" sz="2000" dirty="0">
                <a:solidFill>
                  <a:srgbClr val="212529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, center of the image plane</a:t>
            </a:r>
            <a:endParaRPr lang="ko-KR" altLang="en-US" sz="2000" dirty="0">
              <a:latin typeface="Calibri"/>
              <a:ea typeface="맑은 고딕"/>
              <a:cs typeface="Calibri"/>
            </a:endParaRPr>
          </a:p>
          <a:p>
            <a:endParaRPr lang="ko-KR" altLang="en-US" sz="2400" dirty="0">
              <a:latin typeface="Calibri"/>
              <a:ea typeface="맑은 고딕"/>
              <a:cs typeface="Calibri"/>
            </a:endParaRPr>
          </a:p>
          <a:p>
            <a:endParaRPr lang="ko-KR" altLang="en-US" sz="240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5ADE8F1-85F2-7A79-8E50-ED0D26A6DB45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Principal Point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61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6C6943F-E0BD-D226-B18B-D601E276B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451"/>
          <a:stretch/>
        </p:blipFill>
        <p:spPr>
          <a:xfrm>
            <a:off x="1396985" y="1072152"/>
            <a:ext cx="9398029" cy="3617835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FD0AD8-1105-FF88-74E0-EED2B50378FC}"/>
              </a:ext>
            </a:extLst>
          </p:cNvPr>
          <p:cNvSpPr/>
          <p:nvPr/>
        </p:nvSpPr>
        <p:spPr>
          <a:xfrm>
            <a:off x="2491530" y="3758268"/>
            <a:ext cx="1090569" cy="419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D564F3A-5186-6E79-3B55-36F7C23C6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19601"/>
                <a:ext cx="8948575" cy="216594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derive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400" b="0" i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kumimoji="1" lang="en-US" altLang="ko-KR" sz="24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ko-KR" altLang="en-US" sz="2400" b="0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1" lang="en-US" altLang="ko-K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 b="0" i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ko-KR" altLang="en-US" sz="2400" dirty="0" err="1"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  <a:p>
                <a:r>
                  <a:rPr lang="ko-KR" altLang="en-US" sz="2400" dirty="0" err="1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Image</a:t>
                </a:r>
                <a:r>
                  <a:rPr lang="ko-KR" altLang="en-US" sz="2400" dirty="0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 </a:t>
                </a:r>
                <a:r>
                  <a:rPr lang="ko-KR" altLang="en-US" sz="2400" dirty="0" err="1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plane</a:t>
                </a:r>
                <a:r>
                  <a:rPr lang="ko-KR" altLang="en-US" sz="2400" dirty="0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 </a:t>
                </a:r>
                <a:r>
                  <a:rPr lang="ko-KR" altLang="en-US" sz="2400" dirty="0" err="1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to</a:t>
                </a:r>
                <a:r>
                  <a:rPr lang="ko-KR" altLang="en-US" sz="2400" dirty="0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 </a:t>
                </a:r>
                <a:r>
                  <a:rPr lang="ko-KR" altLang="en-US" sz="2400" dirty="0" err="1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normalized</a:t>
                </a:r>
                <a:r>
                  <a:rPr lang="ko-KR" altLang="en-US" sz="2400" dirty="0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 </a:t>
                </a:r>
                <a:r>
                  <a:rPr lang="ko-KR" altLang="en-US" sz="2400" dirty="0" err="1"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rPr>
                  <a:t>plane</a:t>
                </a:r>
              </a:p>
              <a:p>
                <a:endParaRPr lang="ko-KR" altLang="en-US" sz="2400" dirty="0">
                  <a:latin typeface="Calibri"/>
                  <a:ea typeface="+mn-lt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D564F3A-5186-6E79-3B55-36F7C23C6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19601"/>
                <a:ext cx="8948575" cy="2165945"/>
              </a:xfrm>
              <a:prstGeom prst="rect">
                <a:avLst/>
              </a:prstGeom>
              <a:blipFill>
                <a:blip r:embed="rId4"/>
                <a:stretch>
                  <a:fillRect l="-993" t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67AE534D-6D6C-84AE-8863-1C8DE63F972A}"/>
              </a:ext>
            </a:extLst>
          </p:cNvPr>
          <p:cNvSpPr/>
          <p:nvPr/>
        </p:nvSpPr>
        <p:spPr>
          <a:xfrm>
            <a:off x="7701094" y="4051883"/>
            <a:ext cx="1166069" cy="520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7AACA05-FFB4-4761-DF1D-03E6B7D45507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Focal Length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93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D564F3A-5186-6E79-3B55-36F7C23C6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56" y="1342104"/>
                <a:ext cx="6278139" cy="30072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ar-AE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ar-AE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ar-AE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ar-AE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ar-AE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d>
                      <m:dPr>
                        <m:ctrlPr>
                          <a:rPr lang="ar-AE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den>
                        </m:f>
                        <m:r>
                          <a:rPr lang="ar-AE" altLang="ko-KR" sz="2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ar-AE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ar-AE" altLang="ko-KR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den>
                        </m:f>
                        <m:r>
                          <a:rPr lang="ar-AE" altLang="ko-KR" sz="2400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,−1</m:t>
                        </m:r>
                      </m:e>
                    </m:d>
                  </m:oMath>
                </a14:m>
                <a:endParaRPr lang="en-US" altLang="ko-KR" sz="2400" dirty="0">
                  <a:latin typeface="Calibri Light" panose="020F0302020204030204" pitchFamily="34" charset="0"/>
                  <a:ea typeface="맑은 고딕"/>
                  <a:cs typeface="Calibri Light" panose="020F0302020204030204" pitchFamily="34" charset="0"/>
                </a:endParaRPr>
              </a:p>
              <a:p>
                <a:r>
                  <a:rPr lang="en-US" altLang="ko-K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get a 3D coordinates for a point on the image plane</a:t>
                </a:r>
              </a:p>
              <a:p>
                <a:r>
                  <a:rPr lang="en-US" altLang="ko-K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Camera space ray points from origin toward this points.</a:t>
                </a:r>
                <a:endParaRPr lang="ko-KR" altLang="en-US" sz="2400" dirty="0"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  <a:p>
                <a:endParaRPr lang="ko-KR" altLang="en-US" sz="2400" dirty="0">
                  <a:latin typeface="Calibri"/>
                  <a:ea typeface="+mn-lt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  <a:p>
                <a:endParaRPr lang="ko-KR" altLang="en-US" sz="2400" dirty="0">
                  <a:latin typeface="Calibri"/>
                  <a:ea typeface="맑은 고딕"/>
                  <a:cs typeface="Calibri"/>
                </a:endParaRPr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D564F3A-5186-6E79-3B55-36F7C23C6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56" y="1342104"/>
                <a:ext cx="6278139" cy="3007293"/>
              </a:xfrm>
              <a:prstGeom prst="rect">
                <a:avLst/>
              </a:prstGeom>
              <a:blipFill>
                <a:blip r:embed="rId3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그림 65" descr="스케치, 라인, 도표, 그림이(가) 표시된 사진&#10;&#10;자동 생성된 설명">
            <a:extLst>
              <a:ext uri="{FF2B5EF4-FFF2-40B4-BE49-F238E27FC236}">
                <a16:creationId xmlns:a16="http://schemas.microsoft.com/office/drawing/2014/main" id="{01D3D027-BE9F-EC69-0376-CD78B6F3A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53" y="708360"/>
            <a:ext cx="4556191" cy="427477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32F9F51-6A06-64C4-868E-979141DD35A5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Mapping image to normal plane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3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23620D0B-F8BB-A37C-BC2A-0718FF7FA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7" y="860944"/>
            <a:ext cx="11186886" cy="42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6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chapter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368F7-AB62-FD4C-8879-26E344AD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167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sz="2400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sz="2400" dirty="0">
              <a:latin typeface="Calibri"/>
              <a:ea typeface="맑은 고딕"/>
              <a:cs typeface="Calibri"/>
            </a:endParaRP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Dataset</a:t>
            </a: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Sampling strategies</a:t>
            </a:r>
          </a:p>
          <a:p>
            <a:pPr lvl="1"/>
            <a:r>
              <a:rPr lang="en-US" altLang="ko-KR" sz="2000" dirty="0" err="1">
                <a:latin typeface="Calibri"/>
                <a:ea typeface="맑은 고딕"/>
                <a:cs typeface="Calibri"/>
              </a:rPr>
              <a:t>Pertubation</a:t>
            </a:r>
            <a:endParaRPr lang="en-US" altLang="ko-KR" sz="2000" dirty="0">
              <a:latin typeface="Calibri"/>
              <a:ea typeface="맑은 고딕"/>
              <a:cs typeface="Calibri"/>
            </a:endParaRPr>
          </a:p>
          <a:p>
            <a:pPr lvl="1"/>
            <a:r>
              <a:rPr lang="en-US" altLang="ko-KR" sz="2000" dirty="0">
                <a:latin typeface="Calibri"/>
                <a:ea typeface="맑은 고딕"/>
                <a:cs typeface="Calibri"/>
              </a:rPr>
              <a:t>Stratified</a:t>
            </a:r>
          </a:p>
          <a:p>
            <a:pPr lvl="1"/>
            <a:r>
              <a:rPr lang="en-US" altLang="ko-KR" sz="2000" dirty="0">
                <a:latin typeface="Calibri"/>
                <a:ea typeface="맑은 고딕"/>
                <a:cs typeface="Calibri"/>
              </a:rPr>
              <a:t>Hierarchical sampling</a:t>
            </a: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2400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sz="2400" dirty="0">
              <a:latin typeface="Calibri"/>
              <a:ea typeface="맑은 고딕"/>
              <a:cs typeface="Calibri"/>
            </a:endParaRP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Twist</a:t>
            </a:r>
          </a:p>
        </p:txBody>
      </p:sp>
    </p:spTree>
    <p:extLst>
      <p:ext uri="{BB962C8B-B14F-4D97-AF65-F5344CB8AC3E}">
        <p14:creationId xmlns:p14="http://schemas.microsoft.com/office/powerpoint/2010/main" val="284114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41704C-6BF2-8415-6809-D91DD84B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03" y="1242056"/>
            <a:ext cx="4616877" cy="3068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8CFFB-4561-7FC6-E62A-CE03F5E4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557" y="4033900"/>
            <a:ext cx="5678992" cy="230777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C023B-7E34-200A-4FDE-5EC71E530E8B}"/>
              </a:ext>
            </a:extLst>
          </p:cNvPr>
          <p:cNvSpPr txBox="1">
            <a:spLocks/>
          </p:cNvSpPr>
          <p:nvPr/>
        </p:nvSpPr>
        <p:spPr>
          <a:xfrm>
            <a:off x="886326" y="1365462"/>
            <a:ext cx="6742471" cy="294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world to camera</a:t>
            </a:r>
            <a:endParaRPr lang="ko-KR" altLang="en-US" sz="2400" dirty="0"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3x3 rotation matrix + 3x1 translation matrix</a:t>
            </a:r>
          </a:p>
          <a:p>
            <a:r>
              <a:rPr lang="en" altLang="ko-KR" sz="2400" b="0" i="0" u="none" strike="noStrike" dirty="0">
                <a:solidFill>
                  <a:srgbClr val="000000"/>
                </a:solidFill>
                <a:effectLst/>
                <a:latin typeface="STIXGeneral-Regular"/>
              </a:rPr>
              <a:t>[</a:t>
            </a:r>
            <a:r>
              <a:rPr lang="en" altLang="ko-KR" sz="2400" b="0" i="0" u="none" strike="noStrike" dirty="0">
                <a:solidFill>
                  <a:srgbClr val="000000"/>
                </a:solidFill>
                <a:effectLst/>
                <a:latin typeface="STIXGeneral-Italic"/>
              </a:rPr>
              <a:t>𝑅</a:t>
            </a:r>
            <a:r>
              <a:rPr lang="en" altLang="ko-KR" sz="2400" b="0" i="0" u="none" strike="noStrike" dirty="0">
                <a:solidFill>
                  <a:srgbClr val="000000"/>
                </a:solidFill>
                <a:effectLst/>
                <a:latin typeface="STIXVariants"/>
              </a:rPr>
              <a:t>|</a:t>
            </a:r>
            <a:r>
              <a:rPr lang="en" altLang="ko-KR" sz="2400" b="0" i="0" u="none" strike="noStrike" dirty="0">
                <a:solidFill>
                  <a:srgbClr val="000000"/>
                </a:solidFill>
                <a:effectLst/>
                <a:latin typeface="STIXGeneral-Italic"/>
              </a:rPr>
              <a:t>𝑡</a:t>
            </a:r>
            <a:r>
              <a:rPr lang="en" altLang="ko-KR" sz="2400" b="0" i="0" u="none" strike="noStrike" dirty="0">
                <a:solidFill>
                  <a:srgbClr val="000000"/>
                </a:solidFill>
                <a:effectLst/>
                <a:latin typeface="STIXGeneral-Regular"/>
              </a:rPr>
              <a:t>]</a:t>
            </a:r>
            <a:r>
              <a:rPr lang="en" altLang="ko-KR" sz="2400" b="0" i="0" dirty="0">
                <a:solidFill>
                  <a:srgbClr val="000000"/>
                </a:solidFill>
                <a:effectLst/>
                <a:latin typeface="DINWebPro"/>
              </a:rPr>
              <a:t> is a 3x4 matrix of extrinsic camera parameters,</a:t>
            </a:r>
            <a:endParaRPr lang="en-US" altLang="ko-KR" sz="2400" dirty="0">
              <a:latin typeface="Calibri Light" panose="020F0302020204030204" pitchFamily="34" charset="0"/>
              <a:ea typeface="맑은 고딕"/>
              <a:cs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" altLang="ko-KR" b="0" i="0" dirty="0">
                <a:solidFill>
                  <a:srgbClr val="000000"/>
                </a:solidFill>
                <a:effectLst/>
                <a:latin typeface="DINWebPro"/>
              </a:rPr>
              <a:t>mapping world space to camera space.</a:t>
            </a:r>
            <a:endParaRPr lang="ko-KR" altLang="en-US" dirty="0">
              <a:latin typeface="Calibri Light" panose="020F0302020204030204" pitchFamily="34" charset="0"/>
              <a:ea typeface="맑은 고딕"/>
              <a:cs typeface="Calibri Light" panose="020F0302020204030204" pitchFamily="34" charset="0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27129C-A5A7-AF14-F2D9-9B822AE6C7DB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Extrinsic Parameter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09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7B84C8-5251-C7F1-5C35-5E7D702E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3916268"/>
            <a:ext cx="4120002" cy="2738532"/>
          </a:xfrm>
          <a:prstGeom prst="rect">
            <a:avLst/>
          </a:prstGeom>
        </p:spPr>
      </p:pic>
      <p:pic>
        <p:nvPicPr>
          <p:cNvPr id="13" name="그림 1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D95378DB-0255-B834-F7BB-A14874F54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7" y="569104"/>
            <a:ext cx="7772400" cy="34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B02-F30C-0FDF-FAEE-24216CEF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188DB-B438-33B4-133E-945A6E52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2362975-BF68-A128-3ECC-ADF05334DD96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Dataset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DCCE7-6CD7-5139-A448-B51452CC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59" y="1077514"/>
            <a:ext cx="4515184" cy="4459095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4666B5-0965-3284-8243-BC19448AE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" y="2091967"/>
            <a:ext cx="5540936" cy="27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6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1055-B66D-D03B-5237-E8E59EE6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18A4E3-0095-4FAD-4EBD-68FCC379CA2A}"/>
              </a:ext>
            </a:extLst>
          </p:cNvPr>
          <p:cNvSpPr txBox="1">
            <a:spLocks/>
          </p:cNvSpPr>
          <p:nvPr/>
        </p:nvSpPr>
        <p:spPr>
          <a:xfrm>
            <a:off x="1524000" y="2969418"/>
            <a:ext cx="9144000" cy="91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Sampling Strategies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16B79-E402-1CD3-5E30-4B6816B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92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2177E-6306-3FEF-1A6F-2321CD67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8800194-A959-BC95-0C5A-E036D90C3C1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and Stratified</a:t>
            </a:r>
            <a:br>
              <a:rPr lang="en-US" altLang="ko-KR" dirty="0">
                <a:latin typeface="Calibri"/>
                <a:ea typeface="맑은 고딕"/>
                <a:cs typeface="Calibri"/>
              </a:rPr>
            </a:br>
            <a:r>
              <a:rPr lang="en-US" altLang="ko-KR" dirty="0">
                <a:latin typeface="Calibri"/>
                <a:ea typeface="맑은 고딕"/>
                <a:cs typeface="Calibri"/>
              </a:rPr>
              <a:t>Sampling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16F165-A184-6452-D6BB-1051AD23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91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5EFC-B3D8-6A35-52AF-0D8494E8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CCD6C-BE6A-B833-4F53-ED587FF5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98C82-4932-E477-8620-58858ABD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76" y="1196366"/>
            <a:ext cx="7949648" cy="528638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7F56EA6-91AC-899F-F4EB-3120788A7A84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 and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72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527A-5E69-693F-377D-5857889B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989A9-AC21-623A-27BD-7228AA19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1" name="그림 10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35CDF6-909B-4C8E-CDFF-C55FA8A2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2" y="1427193"/>
            <a:ext cx="8638304" cy="1561540"/>
          </a:xfrm>
          <a:prstGeom prst="rect">
            <a:avLst/>
          </a:prstGeom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2DF0630F-B3B9-C0DD-A23B-69D90ACA19FF}"/>
              </a:ext>
            </a:extLst>
          </p:cNvPr>
          <p:cNvSpPr txBox="1">
            <a:spLocks/>
          </p:cNvSpPr>
          <p:nvPr/>
        </p:nvSpPr>
        <p:spPr>
          <a:xfrm>
            <a:off x="646322" y="3376440"/>
            <a:ext cx="10515600" cy="173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uniform points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Random Jitter/Offset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Continuous Sampling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5206BDB-D38F-5884-357A-9DECC5D4F17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74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AA70-B2B1-B1B6-BD8D-0D3597D2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874FC27-35AE-015A-7845-BF199A13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4983347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Divide into Bins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One Sample per Bin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Variance Reduction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CA0C5-D013-DF47-3261-238BDF8D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AFCA28-5D25-C88E-C6B6-C32D13A0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2" y="1322764"/>
            <a:ext cx="11131095" cy="352078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2752894D-21FA-6747-D642-9BB51B1FDB7F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048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B540-2797-8986-93AF-13FAFE17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BD2AC-9229-98A9-48CC-C393EE4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1502B77-62B3-90B4-C823-1F413F94A43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ko-KR" altLang="en-US" sz="3200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vs.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CE8E7-75AA-C945-570E-5AF81D6F0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2" y="1579548"/>
            <a:ext cx="6916012" cy="619344"/>
          </a:xfrm>
          <a:prstGeom prst="rect">
            <a:avLst/>
          </a:prstGeom>
        </p:spPr>
      </p:pic>
      <p:pic>
        <p:nvPicPr>
          <p:cNvPr id="12" name="그림 11" descr="폰트, 친필, 텍스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322266-2A52-0CE0-EFEE-3341920B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2" y="2992808"/>
            <a:ext cx="4714702" cy="1258264"/>
          </a:xfrm>
          <a:prstGeom prst="rect">
            <a:avLst/>
          </a:prstGeom>
        </p:spPr>
      </p:pic>
      <p:pic>
        <p:nvPicPr>
          <p:cNvPr id="16" name="그림 15" descr="텍스트, 폰트, 스크린샷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CDFC81-5875-B897-2378-93D23BB6A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0" y="3846790"/>
            <a:ext cx="6594041" cy="254560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712B7E-1828-D8AF-D79F-7ECFFE92D832}"/>
              </a:ext>
            </a:extLst>
          </p:cNvPr>
          <p:cNvCxnSpPr>
            <a:cxnSpLocks/>
          </p:cNvCxnSpPr>
          <p:nvPr/>
        </p:nvCxnSpPr>
        <p:spPr>
          <a:xfrm>
            <a:off x="4634599" y="2288832"/>
            <a:ext cx="0" cy="5284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F847BC35-AFB8-C2CC-E5E1-A9C4A93B0463}"/>
              </a:ext>
            </a:extLst>
          </p:cNvPr>
          <p:cNvSpPr txBox="1">
            <a:spLocks/>
          </p:cNvSpPr>
          <p:nvPr/>
        </p:nvSpPr>
        <p:spPr>
          <a:xfrm>
            <a:off x="646322" y="3249592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Pertubation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내용 개체 틀 4">
            <a:extLst>
              <a:ext uri="{FF2B5EF4-FFF2-40B4-BE49-F238E27FC236}">
                <a16:creationId xmlns:a16="http://schemas.microsoft.com/office/drawing/2014/main" id="{F88141B3-FE2D-B46A-4D88-9F7AC2828CC7}"/>
              </a:ext>
            </a:extLst>
          </p:cNvPr>
          <p:cNvSpPr txBox="1">
            <a:spLocks/>
          </p:cNvSpPr>
          <p:nvPr/>
        </p:nvSpPr>
        <p:spPr>
          <a:xfrm>
            <a:off x="646322" y="1685662"/>
            <a:ext cx="109156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</p:txBody>
      </p:sp>
    </p:spTree>
    <p:extLst>
      <p:ext uri="{BB962C8B-B14F-4D97-AF65-F5344CB8AC3E}">
        <p14:creationId xmlns:p14="http://schemas.microsoft.com/office/powerpoint/2010/main" val="124674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340E-C167-FCEF-450A-A803F6A9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BF77F6F4-6CFC-9900-63FA-BC8F2375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164" y="752925"/>
            <a:ext cx="2193583" cy="56983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0134A-34CB-A6A3-1260-D488FEF3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8C184-6B4D-16D3-E980-BF2AD086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3" y="1357754"/>
            <a:ext cx="7772400" cy="2242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DACE-A0B8-4847-D78C-B097DE63F077}"/>
              </a:ext>
            </a:extLst>
          </p:cNvPr>
          <p:cNvSpPr txBox="1"/>
          <p:nvPr/>
        </p:nvSpPr>
        <p:spPr>
          <a:xfrm>
            <a:off x="9795616" y="1935582"/>
            <a:ext cx="1938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24s 1s/step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CB6685-381A-A2BD-F0B2-3FBD00B2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783" y="4114312"/>
            <a:ext cx="7772400" cy="2242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6ACC41-9B0A-3ABA-848A-4743D025E372}"/>
              </a:ext>
            </a:extLst>
          </p:cNvPr>
          <p:cNvSpPr txBox="1"/>
          <p:nvPr/>
        </p:nvSpPr>
        <p:spPr>
          <a:xfrm>
            <a:off x="9795616" y="4433674"/>
            <a:ext cx="2193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21s 1s/step </a:t>
            </a:r>
            <a:b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23.8609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23.6501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D0D31B9B-9CB4-54C8-CB62-79A3F22154DA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Pertubation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0B14D63A-70F4-0448-42E0-CB33CF4FC6A3}"/>
              </a:ext>
            </a:extLst>
          </p:cNvPr>
          <p:cNvSpPr txBox="1">
            <a:spLocks/>
          </p:cNvSpPr>
          <p:nvPr/>
        </p:nvSpPr>
        <p:spPr>
          <a:xfrm>
            <a:off x="521697" y="2266673"/>
            <a:ext cx="109156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A3844BD-BB10-47C8-9CBE-472677464EC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 vs.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55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F4CD11-A2A7-A3BF-8D23-EF15BA8412B8}"/>
              </a:ext>
            </a:extLst>
          </p:cNvPr>
          <p:cNvSpPr txBox="1">
            <a:spLocks/>
          </p:cNvSpPr>
          <p:nvPr/>
        </p:nvSpPr>
        <p:spPr>
          <a:xfrm>
            <a:off x="1524000" y="2896040"/>
            <a:ext cx="9144000" cy="1065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CFDC3A-0199-F4B9-26A0-45711180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025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3014-0FD1-9677-2D96-3E914AF8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6B13D5B-C4DC-0E14-7FC8-2E677C3A4901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Hierarchical Volume Sampling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0EAB82-772F-7F98-B023-CBADE9D4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0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1CB6-1768-6BCF-9C40-37031EA5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2D6D8-2487-0CB8-A7F6-FBF176D4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333D2C-284B-57D8-B3E6-D2A1ECFF5A33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Hierarchical Volume Sampling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5A675F6-7B18-45B5-32D1-AA8679E8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network</a:t>
            </a:r>
          </a:p>
          <a:p>
            <a:pPr lvl="1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sampling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network</a:t>
            </a:r>
          </a:p>
          <a:p>
            <a:pPr lvl="1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and Inverse transform sampling 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텍스트, 폰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DAC754-4680-A8F3-72B4-BE6DB33D3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10" y="1129690"/>
            <a:ext cx="6324600" cy="1155700"/>
          </a:xfrm>
          <a:prstGeom prst="rect">
            <a:avLst/>
          </a:prstGeom>
        </p:spPr>
      </p:pic>
      <p:pic>
        <p:nvPicPr>
          <p:cNvPr id="9" name="그림 8" descr="폰트, 텍스트, 화이트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AFC53-C667-26DE-D08E-86A1114AA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407834"/>
            <a:ext cx="3759200" cy="977900"/>
          </a:xfrm>
          <a:prstGeom prst="rect">
            <a:avLst/>
          </a:prstGeom>
        </p:spPr>
      </p:pic>
      <p:pic>
        <p:nvPicPr>
          <p:cNvPr id="12" name="그림 11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8F0793-3706-512C-1530-5CA5891F9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11" y="3435552"/>
            <a:ext cx="4305300" cy="1257300"/>
          </a:xfrm>
          <a:prstGeom prst="rect">
            <a:avLst/>
          </a:prstGeom>
        </p:spPr>
      </p:pic>
      <p:pic>
        <p:nvPicPr>
          <p:cNvPr id="16" name="그림 15" descr="폰트, 텍스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4AEC1F-D274-F2A3-B9FF-D0791DC1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4882436"/>
            <a:ext cx="5880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35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DD64-1DD0-4A5E-F328-838B9707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716BBE-7352-BB52-A25B-FE2BF87C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AE1601-1AE9-2C53-D2BB-124FAA267F7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6ED4577-80F9-6497-432C-46E2E609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3443152"/>
            <a:ext cx="10515600" cy="30403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network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Initial Pass: </a:t>
            </a:r>
            <a:r>
              <a:rPr lang="en" altLang="ko-KR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 Coarse Samples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Method: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Sampling </a:t>
            </a:r>
          </a:p>
          <a:p>
            <a:pPr lvl="1"/>
            <a:r>
              <a:rPr lang="en" altLang="ko-KR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C^c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​(r): </a:t>
            </a:r>
            <a:r>
              <a:rPr lang="en" altLang="ko-KR" sz="2000" i="1" dirty="0">
                <a:latin typeface="Calibri" panose="020F0502020204030204" pitchFamily="34" charset="0"/>
                <a:cs typeface="Calibri" panose="020F0502020204030204" pitchFamily="34" charset="0"/>
              </a:rPr>
              <a:t>Not for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Final Image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Output Guides Fine Sampling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텍스트, 폰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674E30-B646-45D3-8EE9-85E05EBA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94" y="1754728"/>
            <a:ext cx="6876012" cy="1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9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54AC-03F9-B162-3BD1-032480851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D6E1B-9929-7AF9-C3A7-B4F16234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BF32AA-8D6A-3E62-B007-94CACD63F4C6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Fine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8387561-49F1-F528-43EA-5C0970C7B2DC}"/>
              </a:ext>
            </a:extLst>
          </p:cNvPr>
          <p:cNvSpPr txBox="1">
            <a:spLocks/>
          </p:cNvSpPr>
          <p:nvPr/>
        </p:nvSpPr>
        <p:spPr>
          <a:xfrm>
            <a:off x="646322" y="4497859"/>
            <a:ext cx="1051560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network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Refined Pass: </a:t>
            </a:r>
            <a:r>
              <a:rPr lang="en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 Fine Samples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Guided by Coarse Network's Weights (</a:t>
            </a:r>
            <a:r>
              <a:rPr lang="en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​)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Method: Inverse Transform Sampling from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Focuses Samples on Important Regions (High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Opacity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FB1505-3989-CB3F-38F8-1A83C6D1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07249"/>
            <a:ext cx="3644900" cy="1041400"/>
          </a:xfrm>
          <a:prstGeom prst="rect">
            <a:avLst/>
          </a:prstGeom>
        </p:spPr>
      </p:pic>
      <p:pic>
        <p:nvPicPr>
          <p:cNvPr id="10" name="그림 9" descr="텍스트, 폰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2132B0-B869-A7E9-8C09-167F7258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3660"/>
            <a:ext cx="4102100" cy="129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ACDFA-8EDB-E1CF-F60C-DDDB71E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16" y="2955230"/>
            <a:ext cx="7858211" cy="9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7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60FF-E6C5-D21D-24E2-C9E165EC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B40BE-C83D-6598-83B8-A9EC517E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A51DD-0CB6-22A2-A898-CD52FF3BC5A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Inverse Transform Sampling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9" name="그림 8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349714-6790-040E-441E-43B7D018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07249"/>
            <a:ext cx="3644900" cy="1041400"/>
          </a:xfrm>
          <a:prstGeom prst="rect">
            <a:avLst/>
          </a:prstGeom>
        </p:spPr>
      </p:pic>
      <p:pic>
        <p:nvPicPr>
          <p:cNvPr id="10" name="그림 9" descr="텍스트, 폰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BCCCB5-4F90-1F43-0FB4-849A30B9E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3660"/>
            <a:ext cx="4102100" cy="1295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B8E143-2D4F-5EA3-2DFB-7C60FFB2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89" y="2753545"/>
            <a:ext cx="7858211" cy="24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4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996B-704D-631C-00ED-81891A8C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50C0A-8862-2AFE-189B-81EE8A11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6D2A14-D9D9-91DD-45F0-B98141D08273}"/>
              </a:ext>
            </a:extLst>
          </p:cNvPr>
          <p:cNvSpPr txBox="1">
            <a:spLocks/>
          </p:cNvSpPr>
          <p:nvPr/>
        </p:nvSpPr>
        <p:spPr>
          <a:xfrm>
            <a:off x="6523648" y="2499315"/>
            <a:ext cx="650144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First pass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Coarse pass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Nc Samples</a:t>
            </a:r>
          </a:p>
          <a:p>
            <a:pPr lvl="2"/>
            <a:r>
              <a:rPr lang="en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Uniform Spreading for Overview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894C8541-D3DD-E3E0-4863-C74CE3A3C5DD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Pass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2F32289-5CAF-F227-D43D-0BE529B13A83}"/>
              </a:ext>
            </a:extLst>
          </p:cNvPr>
          <p:cNvGrpSpPr/>
          <p:nvPr/>
        </p:nvGrpSpPr>
        <p:grpSpPr>
          <a:xfrm>
            <a:off x="1614507" y="1073375"/>
            <a:ext cx="4516451" cy="3946428"/>
            <a:chOff x="3808455" y="1893937"/>
            <a:chExt cx="4516451" cy="3946428"/>
          </a:xfrm>
        </p:grpSpPr>
        <p:sp>
          <p:nvSpPr>
            <p:cNvPr id="85" name="Cloud">
              <a:extLst>
                <a:ext uri="{FF2B5EF4-FFF2-40B4-BE49-F238E27FC236}">
                  <a16:creationId xmlns:a16="http://schemas.microsoft.com/office/drawing/2014/main" id="{F2BE4798-3424-EA43-3367-B7E9ECAFA00D}"/>
                </a:ext>
              </a:extLst>
            </p:cNvPr>
            <p:cNvSpPr/>
            <p:nvPr/>
          </p:nvSpPr>
          <p:spPr>
            <a:xfrm>
              <a:off x="5278946" y="2686677"/>
              <a:ext cx="2282014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482367DA-3C47-6D8E-8EE8-8DCA4E76D56C}"/>
                </a:ext>
              </a:extLst>
            </p:cNvPr>
            <p:cNvSpPr/>
            <p:nvPr/>
          </p:nvSpPr>
          <p:spPr>
            <a:xfrm flipV="1">
              <a:off x="4475248" y="2250259"/>
              <a:ext cx="3438650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ADB4C7-40F5-9D5F-023B-B7E3D5FD1787}"/>
                </a:ext>
              </a:extLst>
            </p:cNvPr>
            <p:cNvSpPr/>
            <p:nvPr/>
          </p:nvSpPr>
          <p:spPr>
            <a:xfrm>
              <a:off x="5980329" y="377440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8" name="3D volume">
              <a:extLst>
                <a:ext uri="{FF2B5EF4-FFF2-40B4-BE49-F238E27FC236}">
                  <a16:creationId xmlns:a16="http://schemas.microsoft.com/office/drawing/2014/main" id="{CA1706B8-C276-659F-D752-67DBD0D0A927}"/>
                </a:ext>
              </a:extLst>
            </p:cNvPr>
            <p:cNvSpPr txBox="1"/>
            <p:nvPr/>
          </p:nvSpPr>
          <p:spPr>
            <a:xfrm>
              <a:off x="7355409" y="3994354"/>
              <a:ext cx="969497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3D volume</a:t>
              </a:r>
            </a:p>
          </p:txBody>
        </p:sp>
        <p:sp>
          <p:nvSpPr>
            <p:cNvPr id="89" name="Video">
              <a:extLst>
                <a:ext uri="{FF2B5EF4-FFF2-40B4-BE49-F238E27FC236}">
                  <a16:creationId xmlns:a16="http://schemas.microsoft.com/office/drawing/2014/main" id="{536F656C-54D7-D2E3-F8D9-E42FF8D4A30C}"/>
                </a:ext>
              </a:extLst>
            </p:cNvPr>
            <p:cNvSpPr/>
            <p:nvPr/>
          </p:nvSpPr>
          <p:spPr>
            <a:xfrm rot="19232115">
              <a:off x="3808455" y="5170328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Equation">
                  <a:extLst>
                    <a:ext uri="{FF2B5EF4-FFF2-40B4-BE49-F238E27FC236}">
                      <a16:creationId xmlns:a16="http://schemas.microsoft.com/office/drawing/2014/main" id="{70CC6C55-603F-17D5-E1F6-5D94807F0DBE}"/>
                    </a:ext>
                  </a:extLst>
                </p:cNvPr>
                <p:cNvSpPr txBox="1"/>
                <p:nvPr/>
              </p:nvSpPr>
              <p:spPr>
                <a:xfrm>
                  <a:off x="7338370" y="2905274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4572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sz="255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Equation">
                  <a:extLst>
                    <a:ext uri="{FF2B5EF4-FFF2-40B4-BE49-F238E27FC236}">
                      <a16:creationId xmlns:a16="http://schemas.microsoft.com/office/drawing/2014/main" id="{70CC6C55-603F-17D5-E1F6-5D94807F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70" y="2905274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 b="-19355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64965A62-CFAA-671A-BB36-972C4763C225}"/>
                </a:ext>
              </a:extLst>
            </p:cNvPr>
            <p:cNvSpPr/>
            <p:nvPr/>
          </p:nvSpPr>
          <p:spPr>
            <a:xfrm>
              <a:off x="5096552" y="451771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3FC9A1CF-B8DC-65C3-E824-A8BDC3C6EB84}"/>
                </a:ext>
              </a:extLst>
            </p:cNvPr>
            <p:cNvSpPr/>
            <p:nvPr/>
          </p:nvSpPr>
          <p:spPr>
            <a:xfrm>
              <a:off x="7255204" y="2720098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3" name="Circle">
              <a:extLst>
                <a:ext uri="{FF2B5EF4-FFF2-40B4-BE49-F238E27FC236}">
                  <a16:creationId xmlns:a16="http://schemas.microsoft.com/office/drawing/2014/main" id="{5B51A796-2B1B-A056-98CA-2508127147A1}"/>
                </a:ext>
              </a:extLst>
            </p:cNvPr>
            <p:cNvSpPr/>
            <p:nvPr/>
          </p:nvSpPr>
          <p:spPr>
            <a:xfrm>
              <a:off x="5563063" y="412286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1D1137DD-4D07-407E-E7C8-AC7054DFE989}"/>
                </a:ext>
              </a:extLst>
            </p:cNvPr>
            <p:cNvSpPr/>
            <p:nvPr/>
          </p:nvSpPr>
          <p:spPr>
            <a:xfrm>
              <a:off x="6417817" y="340625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5" name="Circle">
              <a:extLst>
                <a:ext uri="{FF2B5EF4-FFF2-40B4-BE49-F238E27FC236}">
                  <a16:creationId xmlns:a16="http://schemas.microsoft.com/office/drawing/2014/main" id="{3E19FF99-D3E2-725F-024B-84B3B453C7F3}"/>
                </a:ext>
              </a:extLst>
            </p:cNvPr>
            <p:cNvSpPr/>
            <p:nvPr/>
          </p:nvSpPr>
          <p:spPr>
            <a:xfrm>
              <a:off x="6853877" y="3046269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6" name="Camera">
              <a:extLst>
                <a:ext uri="{FF2B5EF4-FFF2-40B4-BE49-F238E27FC236}">
                  <a16:creationId xmlns:a16="http://schemas.microsoft.com/office/drawing/2014/main" id="{0432EC29-B170-771C-6A00-35720BD11505}"/>
                </a:ext>
              </a:extLst>
            </p:cNvPr>
            <p:cNvSpPr txBox="1"/>
            <p:nvPr/>
          </p:nvSpPr>
          <p:spPr>
            <a:xfrm>
              <a:off x="4315567" y="5522008"/>
              <a:ext cx="710708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Camera</a:t>
              </a:r>
            </a:p>
          </p:txBody>
        </p:sp>
        <p:sp>
          <p:nvSpPr>
            <p:cNvPr id="97" name="Ray">
              <a:extLst>
                <a:ext uri="{FF2B5EF4-FFF2-40B4-BE49-F238E27FC236}">
                  <a16:creationId xmlns:a16="http://schemas.microsoft.com/office/drawing/2014/main" id="{4A7C6DB1-B510-D774-96A4-DDD991C22B0A}"/>
                </a:ext>
              </a:extLst>
            </p:cNvPr>
            <p:cNvSpPr txBox="1"/>
            <p:nvPr/>
          </p:nvSpPr>
          <p:spPr>
            <a:xfrm>
              <a:off x="7715514" y="1893937"/>
              <a:ext cx="371320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Ray</a:t>
              </a:r>
            </a:p>
          </p:txBody>
        </p:sp>
        <p:sp>
          <p:nvSpPr>
            <p:cNvPr id="98" name="Line">
              <a:extLst>
                <a:ext uri="{FF2B5EF4-FFF2-40B4-BE49-F238E27FC236}">
                  <a16:creationId xmlns:a16="http://schemas.microsoft.com/office/drawing/2014/main" id="{FC353918-69C0-73C5-E98F-FCE854BBB6E2}"/>
                </a:ext>
              </a:extLst>
            </p:cNvPr>
            <p:cNvSpPr/>
            <p:nvPr/>
          </p:nvSpPr>
          <p:spPr>
            <a:xfrm rot="19335591">
              <a:off x="4407998" y="2540394"/>
              <a:ext cx="2805100" cy="118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5" extrusionOk="0">
                  <a:moveTo>
                    <a:pt x="0" y="20687"/>
                  </a:moveTo>
                  <a:cubicBezTo>
                    <a:pt x="1022" y="21257"/>
                    <a:pt x="2103" y="20747"/>
                    <a:pt x="2941" y="19291"/>
                  </a:cubicBezTo>
                  <a:cubicBezTo>
                    <a:pt x="3876" y="17668"/>
                    <a:pt x="4386" y="15103"/>
                    <a:pt x="4796" y="12519"/>
                  </a:cubicBezTo>
                  <a:cubicBezTo>
                    <a:pt x="5198" y="9986"/>
                    <a:pt x="5528" y="7334"/>
                    <a:pt x="5553" y="4503"/>
                  </a:cubicBezTo>
                  <a:cubicBezTo>
                    <a:pt x="5575" y="2090"/>
                    <a:pt x="5887" y="-343"/>
                    <a:pt x="6692" y="41"/>
                  </a:cubicBezTo>
                  <a:cubicBezTo>
                    <a:pt x="7183" y="274"/>
                    <a:pt x="7345" y="1560"/>
                    <a:pt x="7432" y="2754"/>
                  </a:cubicBezTo>
                  <a:cubicBezTo>
                    <a:pt x="7841" y="8379"/>
                    <a:pt x="8302" y="14366"/>
                    <a:pt x="10282" y="17719"/>
                  </a:cubicBezTo>
                  <a:cubicBezTo>
                    <a:pt x="11301" y="19443"/>
                    <a:pt x="12451" y="19984"/>
                    <a:pt x="13591" y="20168"/>
                  </a:cubicBezTo>
                  <a:cubicBezTo>
                    <a:pt x="14940" y="20386"/>
                    <a:pt x="16299" y="20277"/>
                    <a:pt x="17650" y="20084"/>
                  </a:cubicBezTo>
                  <a:cubicBezTo>
                    <a:pt x="18969" y="19896"/>
                    <a:pt x="20282" y="19575"/>
                    <a:pt x="21600" y="19578"/>
                  </a:cubicBezTo>
                </a:path>
              </a:pathLst>
            </a:custGeom>
            <a:ln w="5080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0505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275E7-A36E-8E44-AD81-962E439D6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BBFB60-7487-CF33-F95B-B4995497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89AF165-8172-1B07-4952-82FB6A15D6ED}"/>
              </a:ext>
            </a:extLst>
          </p:cNvPr>
          <p:cNvSpPr txBox="1">
            <a:spLocks/>
          </p:cNvSpPr>
          <p:nvPr/>
        </p:nvSpPr>
        <p:spPr>
          <a:xfrm>
            <a:off x="5112057" y="4153331"/>
            <a:ext cx="650144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Overall Pass (first and second)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Two-Pass Strategy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Coarse Samples – Uniform spreading</a:t>
            </a:r>
          </a:p>
          <a:p>
            <a:pPr lvl="2"/>
            <a:r>
              <a:rPr lang="en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stratified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Fine Samples – Concentrated in Important Regions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1BF3EEC-2ABC-9729-2D88-161414FC7C92}"/>
              </a:ext>
            </a:extLst>
          </p:cNvPr>
          <p:cNvGrpSpPr/>
          <p:nvPr/>
        </p:nvGrpSpPr>
        <p:grpSpPr>
          <a:xfrm>
            <a:off x="1614508" y="1080393"/>
            <a:ext cx="8958189" cy="3946428"/>
            <a:chOff x="2918765" y="876876"/>
            <a:chExt cx="8958189" cy="3946428"/>
          </a:xfrm>
        </p:grpSpPr>
        <p:sp>
          <p:nvSpPr>
            <p:cNvPr id="54" name="Cloud">
              <a:extLst>
                <a:ext uri="{FF2B5EF4-FFF2-40B4-BE49-F238E27FC236}">
                  <a16:creationId xmlns:a16="http://schemas.microsoft.com/office/drawing/2014/main" id="{39F6103A-5123-20F6-6858-9C0D208DA9EC}"/>
                </a:ext>
              </a:extLst>
            </p:cNvPr>
            <p:cNvSpPr/>
            <p:nvPr/>
          </p:nvSpPr>
          <p:spPr>
            <a:xfrm>
              <a:off x="4389256" y="1669616"/>
              <a:ext cx="2282014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E047B283-C7AE-881B-209F-33C82A0F1FDB}"/>
                </a:ext>
              </a:extLst>
            </p:cNvPr>
            <p:cNvSpPr/>
            <p:nvPr/>
          </p:nvSpPr>
          <p:spPr>
            <a:xfrm flipV="1">
              <a:off x="3585558" y="1233198"/>
              <a:ext cx="3438650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C0612735-7E00-699D-1ECE-76C1537230A5}"/>
                </a:ext>
              </a:extLst>
            </p:cNvPr>
            <p:cNvSpPr/>
            <p:nvPr/>
          </p:nvSpPr>
          <p:spPr>
            <a:xfrm>
              <a:off x="5090639" y="2757345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7" name="3D volume">
              <a:extLst>
                <a:ext uri="{FF2B5EF4-FFF2-40B4-BE49-F238E27FC236}">
                  <a16:creationId xmlns:a16="http://schemas.microsoft.com/office/drawing/2014/main" id="{EBEAB8DA-1701-4C35-86E7-D0E2D679426E}"/>
                </a:ext>
              </a:extLst>
            </p:cNvPr>
            <p:cNvSpPr txBox="1"/>
            <p:nvPr/>
          </p:nvSpPr>
          <p:spPr>
            <a:xfrm>
              <a:off x="6465719" y="2977293"/>
              <a:ext cx="969497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 dirty="0"/>
                <a:t>3D volume</a:t>
              </a:r>
            </a:p>
          </p:txBody>
        </p:sp>
        <p:sp>
          <p:nvSpPr>
            <p:cNvPr id="58" name="Video">
              <a:extLst>
                <a:ext uri="{FF2B5EF4-FFF2-40B4-BE49-F238E27FC236}">
                  <a16:creationId xmlns:a16="http://schemas.microsoft.com/office/drawing/2014/main" id="{F8B4F276-174D-DCDE-08C2-4C4657CBDBCC}"/>
                </a:ext>
              </a:extLst>
            </p:cNvPr>
            <p:cNvSpPr/>
            <p:nvPr/>
          </p:nvSpPr>
          <p:spPr>
            <a:xfrm rot="19232115">
              <a:off x="2918765" y="4153267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Equation">
                  <a:extLst>
                    <a:ext uri="{FF2B5EF4-FFF2-40B4-BE49-F238E27FC236}">
                      <a16:creationId xmlns:a16="http://schemas.microsoft.com/office/drawing/2014/main" id="{5E2FA705-42FF-3BB4-A7A8-CE82404406AD}"/>
                    </a:ext>
                  </a:extLst>
                </p:cNvPr>
                <p:cNvSpPr txBox="1"/>
                <p:nvPr/>
              </p:nvSpPr>
              <p:spPr>
                <a:xfrm>
                  <a:off x="6448680" y="1888213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4572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sz="255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Equation">
                  <a:extLst>
                    <a:ext uri="{FF2B5EF4-FFF2-40B4-BE49-F238E27FC236}">
                      <a16:creationId xmlns:a16="http://schemas.microsoft.com/office/drawing/2014/main" id="{5E2FA705-42FF-3BB4-A7A8-CE8240440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680" y="1888213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 b="-1875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6C8E9F2C-CF4C-8695-10B3-EF1F5C3D0F73}"/>
                </a:ext>
              </a:extLst>
            </p:cNvPr>
            <p:cNvSpPr/>
            <p:nvPr/>
          </p:nvSpPr>
          <p:spPr>
            <a:xfrm>
              <a:off x="4206862" y="3500655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BCB33F9-427D-85B5-FE45-F23BDDDDC895}"/>
                </a:ext>
              </a:extLst>
            </p:cNvPr>
            <p:cNvSpPr/>
            <p:nvPr/>
          </p:nvSpPr>
          <p:spPr>
            <a:xfrm>
              <a:off x="6365514" y="170303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8CA40BCA-F510-757F-D926-5B90779AB88C}"/>
                </a:ext>
              </a:extLst>
            </p:cNvPr>
            <p:cNvSpPr/>
            <p:nvPr/>
          </p:nvSpPr>
          <p:spPr>
            <a:xfrm>
              <a:off x="5528127" y="238919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46E65CD3-38DE-4C6A-8D1B-D3E390CC19C5}"/>
                </a:ext>
              </a:extLst>
            </p:cNvPr>
            <p:cNvSpPr/>
            <p:nvPr/>
          </p:nvSpPr>
          <p:spPr>
            <a:xfrm>
              <a:off x="5964187" y="20292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4" name="Camera">
              <a:extLst>
                <a:ext uri="{FF2B5EF4-FFF2-40B4-BE49-F238E27FC236}">
                  <a16:creationId xmlns:a16="http://schemas.microsoft.com/office/drawing/2014/main" id="{6A61C44C-6F00-7B38-37CC-9264D5E03A4B}"/>
                </a:ext>
              </a:extLst>
            </p:cNvPr>
            <p:cNvSpPr txBox="1"/>
            <p:nvPr/>
          </p:nvSpPr>
          <p:spPr>
            <a:xfrm>
              <a:off x="3425877" y="4504947"/>
              <a:ext cx="710708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Camera</a:t>
              </a:r>
            </a:p>
          </p:txBody>
        </p:sp>
        <p:sp>
          <p:nvSpPr>
            <p:cNvPr id="65" name="Ray">
              <a:extLst>
                <a:ext uri="{FF2B5EF4-FFF2-40B4-BE49-F238E27FC236}">
                  <a16:creationId xmlns:a16="http://schemas.microsoft.com/office/drawing/2014/main" id="{27D1EDBB-24BE-0F66-6304-941E4294DC5A}"/>
                </a:ext>
              </a:extLst>
            </p:cNvPr>
            <p:cNvSpPr txBox="1"/>
            <p:nvPr/>
          </p:nvSpPr>
          <p:spPr>
            <a:xfrm>
              <a:off x="6825824" y="876876"/>
              <a:ext cx="371320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Ray</a:t>
              </a:r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A3A225F-EA8F-6DB3-F116-A3F1E8EBE9AA}"/>
                </a:ext>
              </a:extLst>
            </p:cNvPr>
            <p:cNvSpPr/>
            <p:nvPr/>
          </p:nvSpPr>
          <p:spPr>
            <a:xfrm>
              <a:off x="4787673" y="2985156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B32DEEB9-E594-0E04-C8AB-B2EE7AF83F10}"/>
                </a:ext>
              </a:extLst>
            </p:cNvPr>
            <p:cNvSpPr/>
            <p:nvPr/>
          </p:nvSpPr>
          <p:spPr>
            <a:xfrm>
              <a:off x="4915003" y="2892215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C0405CCB-9E0C-54BC-3404-2171E644B5A1}"/>
                </a:ext>
              </a:extLst>
            </p:cNvPr>
            <p:cNvSpPr/>
            <p:nvPr/>
          </p:nvSpPr>
          <p:spPr>
            <a:xfrm>
              <a:off x="5706691" y="2239072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5067E632-E933-D49A-9710-9594F8CC760E}"/>
                </a:ext>
              </a:extLst>
            </p:cNvPr>
            <p:cNvSpPr/>
            <p:nvPr/>
          </p:nvSpPr>
          <p:spPr>
            <a:xfrm>
              <a:off x="5211886" y="2658255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FB8E8B93-92FE-783F-3B4E-973D9FDFC02B}"/>
                </a:ext>
              </a:extLst>
            </p:cNvPr>
            <p:cNvSpPr/>
            <p:nvPr/>
          </p:nvSpPr>
          <p:spPr>
            <a:xfrm>
              <a:off x="5004068" y="2813046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1D9078FE-2273-76BB-2037-D74AFC3999E7}"/>
                </a:ext>
              </a:extLst>
            </p:cNvPr>
            <p:cNvSpPr/>
            <p:nvPr/>
          </p:nvSpPr>
          <p:spPr>
            <a:xfrm rot="19335591">
              <a:off x="3518308" y="1523333"/>
              <a:ext cx="2805100" cy="118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5" extrusionOk="0">
                  <a:moveTo>
                    <a:pt x="0" y="20687"/>
                  </a:moveTo>
                  <a:cubicBezTo>
                    <a:pt x="1022" y="21257"/>
                    <a:pt x="2103" y="20747"/>
                    <a:pt x="2941" y="19291"/>
                  </a:cubicBezTo>
                  <a:cubicBezTo>
                    <a:pt x="3876" y="17668"/>
                    <a:pt x="4386" y="15103"/>
                    <a:pt x="4796" y="12519"/>
                  </a:cubicBezTo>
                  <a:cubicBezTo>
                    <a:pt x="5198" y="9986"/>
                    <a:pt x="5528" y="7334"/>
                    <a:pt x="5553" y="4503"/>
                  </a:cubicBezTo>
                  <a:cubicBezTo>
                    <a:pt x="5575" y="2090"/>
                    <a:pt x="5887" y="-343"/>
                    <a:pt x="6692" y="41"/>
                  </a:cubicBezTo>
                  <a:cubicBezTo>
                    <a:pt x="7183" y="274"/>
                    <a:pt x="7345" y="1560"/>
                    <a:pt x="7432" y="2754"/>
                  </a:cubicBezTo>
                  <a:cubicBezTo>
                    <a:pt x="7841" y="8379"/>
                    <a:pt x="8302" y="14366"/>
                    <a:pt x="10282" y="17719"/>
                  </a:cubicBezTo>
                  <a:cubicBezTo>
                    <a:pt x="11301" y="19443"/>
                    <a:pt x="12451" y="19984"/>
                    <a:pt x="13591" y="20168"/>
                  </a:cubicBezTo>
                  <a:cubicBezTo>
                    <a:pt x="14940" y="20386"/>
                    <a:pt x="16299" y="20277"/>
                    <a:pt x="17650" y="20084"/>
                  </a:cubicBezTo>
                  <a:cubicBezTo>
                    <a:pt x="18969" y="19896"/>
                    <a:pt x="20282" y="19575"/>
                    <a:pt x="21600" y="19578"/>
                  </a:cubicBezTo>
                </a:path>
              </a:pathLst>
            </a:custGeom>
            <a:ln w="5080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426EA22C-DB18-0254-9DDE-B3E049909A9A}"/>
                </a:ext>
              </a:extLst>
            </p:cNvPr>
            <p:cNvSpPr/>
            <p:nvPr/>
          </p:nvSpPr>
          <p:spPr>
            <a:xfrm>
              <a:off x="4673373" y="310580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cxnSp>
          <p:nvCxnSpPr>
            <p:cNvPr id="74" name="Straight Arrow Connector 2">
              <a:extLst>
                <a:ext uri="{FF2B5EF4-FFF2-40B4-BE49-F238E27FC236}">
                  <a16:creationId xmlns:a16="http://schemas.microsoft.com/office/drawing/2014/main" id="{FA1DBA20-A69E-4C38-262D-E64C30E2B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258" y="1173992"/>
              <a:ext cx="1786309" cy="55656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21CD35-27A8-ADF4-D4CD-DC6E26600580}"/>
                </a:ext>
              </a:extLst>
            </p:cNvPr>
            <p:cNvSpPr txBox="1"/>
            <p:nvPr/>
          </p:nvSpPr>
          <p:spPr>
            <a:xfrm>
              <a:off x="8438304" y="989325"/>
              <a:ext cx="34386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124"/>
                  </a:solidFill>
                  <a:latin typeface="Helvetica" pitchFamily="2" charset="0"/>
                </a:rPr>
                <a:t>Coarse samples (stage 1)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4BB7D6C5-75FB-051A-6FAC-2C1D1BF26D65}"/>
                </a:ext>
              </a:extLst>
            </p:cNvPr>
            <p:cNvSpPr/>
            <p:nvPr/>
          </p:nvSpPr>
          <p:spPr>
            <a:xfrm>
              <a:off x="8270792" y="1123191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cxnSp>
          <p:nvCxnSpPr>
            <p:cNvPr id="78" name="Straight Arrow Connector 38">
              <a:extLst>
                <a:ext uri="{FF2B5EF4-FFF2-40B4-BE49-F238E27FC236}">
                  <a16:creationId xmlns:a16="http://schemas.microsoft.com/office/drawing/2014/main" id="{603D321D-89E5-140E-8019-DBC211256280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 flipV="1">
              <a:off x="5287691" y="2464896"/>
              <a:ext cx="2183111" cy="22322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247F68-27D3-0EFF-0E46-13487DA0AB06}"/>
                </a:ext>
              </a:extLst>
            </p:cNvPr>
            <p:cNvSpPr txBox="1"/>
            <p:nvPr/>
          </p:nvSpPr>
          <p:spPr>
            <a:xfrm>
              <a:off x="7569705" y="2268061"/>
              <a:ext cx="34386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124"/>
                  </a:solidFill>
                  <a:latin typeface="Helvetica" pitchFamily="2" charset="0"/>
                </a:rPr>
                <a:t>Fine samples (stage 2)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FF16835B-67FD-84B8-F597-C779959485BE}"/>
                </a:ext>
              </a:extLst>
            </p:cNvPr>
            <p:cNvSpPr/>
            <p:nvPr/>
          </p:nvSpPr>
          <p:spPr>
            <a:xfrm>
              <a:off x="7445006" y="2399552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7FF67793-7D96-34D6-C800-C7957D6A6E3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+ Fine Pass 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658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A371-B5F8-F292-E13B-950175E6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F80A7-195F-0083-22FF-A0761BB0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F56897-3AF9-91A7-DAEA-BAFFA7BF629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Loss Function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BA73C60-C4A0-3B12-DBC1-F0C242CC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3533708"/>
            <a:ext cx="10515600" cy="215866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Nc = 64,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= 128 in Original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NeRF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Paper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Total Samples per Ray = 192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Squared L2 Loss(MSE)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for Low-Frequency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for High-Frequency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 descr="폰트, 텍스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BAA82-C3E9-9CDA-DC98-2A050949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92" y="1535073"/>
            <a:ext cx="8130859" cy="13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77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D2E9-1F57-0425-9CFF-105C4990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730D0-BC2E-3AD3-79D0-B1D7EFAD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E5974E-2D7B-B619-4DC5-0BAB539CFF48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0A9831-0C4E-B720-9F54-6EA5DF68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0" y="1679864"/>
            <a:ext cx="3479800" cy="23622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D77919-B4AC-FE41-D3EB-6E0C3F45F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22" y="1679864"/>
            <a:ext cx="6159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8149-02F9-0461-302D-208A27DE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E9A64-575D-3C70-D380-1CF6FDFF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7C8BB5-DA5E-7E2D-F8E4-AE49679FA414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E6C9D2-F54A-F909-1440-172623990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3" y="1060422"/>
            <a:ext cx="9224818" cy="55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7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9" name="그림 8" descr="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3DC6B81-A9B8-798B-7DE7-3F554E019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3" y="1504076"/>
            <a:ext cx="10394664" cy="2852283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35FA6545-020F-FAE1-CDC1-02CC8FC2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Implicit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Volume Rendering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A4BCD-E093-0B93-94E4-87A8A666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64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BD12-D861-1FA0-BB8C-07342F11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E76CD-69B5-BEFB-A2C0-6B943E30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FD882E-7DC9-6D8B-560A-A4C1B2431EF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AA0706-845D-6657-BBC9-7414E6410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55" y="1110318"/>
            <a:ext cx="9300290" cy="52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20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6303-DB31-9251-D756-B33B4D67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EFD98-82F5-1213-8F3A-8593F5BD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FF983D-FD1D-F4D0-4F72-82C5686A686F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6DECA9-02C3-1351-B523-ABF150527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1714500"/>
            <a:ext cx="732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1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2135B-C16E-5180-F4FA-361FEC05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8B4B-1CDE-537D-740C-C9F8A396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A3061B-3841-2FA0-F41D-6E45CA16CFB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문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949BAB-C196-3C74-B24F-A7557E0E2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7" y="271363"/>
            <a:ext cx="6861613" cy="60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2793C-8258-3658-6F3D-BBF27A86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EFF16E76-ECDE-6E12-A9D6-705CF7DC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Both use 128 samples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and stratified sampling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EEA6E-1A5A-9E6D-C289-44470EEE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2E96B-FA3D-C76E-96EC-A1369FC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3" y="1357754"/>
            <a:ext cx="7772400" cy="2242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BE39C-8638-D764-4A94-F44ABDC24A42}"/>
              </a:ext>
            </a:extLst>
          </p:cNvPr>
          <p:cNvSpPr txBox="1"/>
          <p:nvPr/>
        </p:nvSpPr>
        <p:spPr>
          <a:xfrm>
            <a:off x="9795616" y="1835327"/>
            <a:ext cx="1938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24s 1s/step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99319-F237-9A7D-82D1-7F5F6899E4F9}"/>
              </a:ext>
            </a:extLst>
          </p:cNvPr>
          <p:cNvSpPr txBox="1"/>
          <p:nvPr/>
        </p:nvSpPr>
        <p:spPr>
          <a:xfrm>
            <a:off x="9795616" y="4433674"/>
            <a:ext cx="2193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21s 1s/step </a:t>
            </a:r>
            <a:b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0.0046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23.4055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23.2959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35B1466-9B17-DE72-5FE9-18182543E792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E053AAEB-280E-C9E5-9CE7-B50DB4BB5C76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0AF5E2-6B9B-ABBD-D3A1-80B878CFA8A6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6BF22-0693-A60C-95F8-E902CA58B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783" y="4118187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2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B797-633D-5180-97F0-2DE89E7A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A31F205-7370-C775-258A-1EB35A236F47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427F66-8776-4AC1-F2BF-E84A42B5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450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7373-AFE2-3741-CD8F-1500F9A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25FE8318-2B3F-E22D-3197-6E557186F99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3200" b="1" i="1" dirty="0">
                <a:latin typeface="Calibri"/>
                <a:ea typeface="맑은 고딕"/>
                <a:cs typeface="Calibri"/>
              </a:rPr>
              <a:t>Original </a:t>
            </a:r>
            <a:r>
              <a:rPr lang="en-US" altLang="ko-KR" sz="3200" b="1" i="1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sz="3200" b="1" i="1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44AA9F9-B493-CA8D-97FB-4797396F3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047" y="1146415"/>
            <a:ext cx="9285905" cy="3843333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B0B7EA5-6055-6023-6029-AA82F16A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4617"/>
            <a:ext cx="10515600" cy="207975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input as a 5D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position + direction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view-dependent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Skip Connection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Decoupled density prediction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12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818D-F399-E334-3E36-6266A499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B1E672B-D42E-1883-732A-5ABA9A5CBDB9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3200" b="1" i="1" dirty="0">
                <a:latin typeface="Calibri"/>
                <a:ea typeface="맑은 고딕"/>
                <a:cs typeface="Calibri"/>
              </a:rPr>
              <a:t>Tiny </a:t>
            </a:r>
            <a:r>
              <a:rPr lang="en-US" altLang="ko-KR" sz="3200" b="1" i="1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sz="3200" b="1" i="1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4558E8F-CD7B-4DEA-47A8-AAEB0FD6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using only 3D for input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Skip Connection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Direct 4D output -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6E76D9A-EA6C-4FB4-9B7C-8CF871F4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7311" y="1527923"/>
            <a:ext cx="7457377" cy="28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1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77C8-EDC0-73F6-0031-5AC9441F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D37B211-40B3-AC40-2118-D699BC00EE1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Modified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8416F98-DA5F-86D0-9952-37A729CC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3D to 5D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bottleneck layer (node = 32)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half of 64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each layer consists of 64 nodes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5E1C070-E470-3A04-92B6-36FB1BF5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297" y="1322764"/>
            <a:ext cx="8257406" cy="37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C548-A311-BDA9-22AF-9FEB91E2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65B1B-1060-A2F2-EB40-7C1C8210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D43A06-64DF-920F-4C03-9DBCACE0C914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10DB80-1BEB-AC2D-BFC9-EBCA3583B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22" y="1322764"/>
            <a:ext cx="7772400" cy="45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0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1878-1B54-5E5A-9880-DCB90316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F3F3EDB-CCB5-62B0-B0E6-3BE03175B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20</a:t>
            </a:r>
          </a:p>
          <a:p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num_samples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= 32</a:t>
            </a: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C112A-B695-F1A2-203B-C8A3317F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B9FD-D3E1-501F-CC96-A3E0D2198BD1}"/>
              </a:ext>
            </a:extLst>
          </p:cNvPr>
          <p:cNvSpPr txBox="1"/>
          <p:nvPr/>
        </p:nvSpPr>
        <p:spPr>
          <a:xfrm>
            <a:off x="9795616" y="1835327"/>
            <a:ext cx="1938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0.0129 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19.0063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0.0128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19.0257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DC8A7-0B29-CE8A-43FE-339DED56071B}"/>
              </a:ext>
            </a:extLst>
          </p:cNvPr>
          <p:cNvSpPr txBox="1"/>
          <p:nvPr/>
        </p:nvSpPr>
        <p:spPr>
          <a:xfrm>
            <a:off x="9795616" y="4433674"/>
            <a:ext cx="2193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0.0108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19.8484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0.0108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19.7316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82B62D81-12F8-CDB7-5EEE-A81C8346029F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DA126129-CD11-15D5-DBC7-BBD2CC64D563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7258D-9950-89D2-545F-F8357F505B00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CA9AE-E8E8-4945-4E2D-B21B967F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1364893"/>
            <a:ext cx="7772400" cy="2227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F276C-73D6-2735-6317-4549ECF7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4058458"/>
            <a:ext cx="7772400" cy="22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Purpose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763A30-EB7B-9AAD-814F-5B19D5B42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One important purpose of nerfs is to represent 3D scenes with neural networks.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Given 2d images + poses as a input, then returns each color of the pixels</a:t>
            </a:r>
          </a:p>
          <a:p>
            <a:pPr lvl="1"/>
            <a:endParaRPr lang="en-US" altLang="ko-K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ko-KR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4571-732C-0B48-BD0E-5C9CAB424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9E99C09-1D8C-A5F7-7E71-C7800636BF87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Twist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315423-5FD2-8603-AB0D-67B7A025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0171-2EA2-7BE7-ACE6-582C5DCA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F94C6-3A23-8C5E-E8AC-541B7022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BCED78-EEEE-E1E6-7CDA-0C537ADC1D1B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5AA41E48-8C18-EDAA-DBD6-620E5EB7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0250E865-6A31-02DE-4B85-00E54E68C6D3}"/>
              </a:ext>
            </a:extLst>
          </p:cNvPr>
          <p:cNvSpPr txBox="1">
            <a:spLocks/>
          </p:cNvSpPr>
          <p:nvPr/>
        </p:nvSpPr>
        <p:spPr>
          <a:xfrm>
            <a:off x="646322" y="1322765"/>
            <a:ext cx="4555873" cy="446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Unreliable Coarse Weights in Early Training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Misguided Fine Sampling by Noisy PDF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Warmup - Stabilize Coarse Network First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Temporarily Zero-out Fine Loss Contribution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984DAE-6561-5ACE-58C6-ED2A3BCA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95" y="1283727"/>
            <a:ext cx="6726542" cy="19230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880086-2753-AA7C-2956-A5DF3B37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15" y="3419584"/>
            <a:ext cx="6726542" cy="192309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B9481A65-A4AC-6CBF-67C4-9B33BDD09D78}"/>
              </a:ext>
            </a:extLst>
          </p:cNvPr>
          <p:cNvSpPr/>
          <p:nvPr/>
        </p:nvSpPr>
        <p:spPr>
          <a:xfrm>
            <a:off x="9910119" y="4868562"/>
            <a:ext cx="333632" cy="321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196E38-5335-FD73-2480-BE2BCEC100AB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9561250" y="5142788"/>
            <a:ext cx="397728" cy="431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37D2D71B-8D59-57E1-B4D6-A967855B67EE}"/>
              </a:ext>
            </a:extLst>
          </p:cNvPr>
          <p:cNvSpPr txBox="1">
            <a:spLocks/>
          </p:cNvSpPr>
          <p:nvPr/>
        </p:nvSpPr>
        <p:spPr>
          <a:xfrm>
            <a:off x="8610600" y="5616900"/>
            <a:ext cx="2193583" cy="101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spike on loss plot</a:t>
            </a:r>
          </a:p>
        </p:txBody>
      </p:sp>
    </p:spTree>
    <p:extLst>
      <p:ext uri="{BB962C8B-B14F-4D97-AF65-F5344CB8AC3E}">
        <p14:creationId xmlns:p14="http://schemas.microsoft.com/office/powerpoint/2010/main" val="21528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8A138-2FF3-EA94-6B7A-D39A9422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14828-875C-AD3E-B271-DAFD7747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ED8197-59C6-B764-7EF1-B5AAB5471019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 -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E7AA855-16BC-E8B4-7D25-4DE5C78A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폰트, 화이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23FAA8-8FDB-D2F0-FCE6-EDC10E4E5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84" y="2454854"/>
            <a:ext cx="5552323" cy="861567"/>
          </a:xfrm>
          <a:prstGeom prst="rect">
            <a:avLst/>
          </a:prstGeom>
        </p:spPr>
      </p:pic>
      <p:pic>
        <p:nvPicPr>
          <p:cNvPr id="10" name="그림 9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2D6094-C843-21E6-9C7D-1BB08220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68" y="4466928"/>
            <a:ext cx="5069782" cy="935093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C2FE8D-F2EC-5212-1803-31C3E4A5D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5" y="1256011"/>
            <a:ext cx="5552323" cy="496515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215F19-230A-2B73-B4CD-0FDC26F21841}"/>
              </a:ext>
            </a:extLst>
          </p:cNvPr>
          <p:cNvCxnSpPr>
            <a:cxnSpLocks/>
            <a:stCxn id="6" idx="1"/>
            <a:endCxn id="18" idx="3"/>
          </p:cNvCxnSpPr>
          <p:nvPr/>
        </p:nvCxnSpPr>
        <p:spPr>
          <a:xfrm flipH="1">
            <a:off x="5046453" y="2885638"/>
            <a:ext cx="1088331" cy="2047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569970-3B50-0392-DE49-C2AA00F53674}"/>
              </a:ext>
            </a:extLst>
          </p:cNvPr>
          <p:cNvCxnSpPr>
            <a:cxnSpLocks/>
            <a:stCxn id="10" idx="1"/>
            <a:endCxn id="21" idx="3"/>
          </p:cNvCxnSpPr>
          <p:nvPr/>
        </p:nvCxnSpPr>
        <p:spPr>
          <a:xfrm flipH="1">
            <a:off x="5986731" y="4934475"/>
            <a:ext cx="942137" cy="86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093351-3543-A36F-0D1A-011647503013}"/>
              </a:ext>
            </a:extLst>
          </p:cNvPr>
          <p:cNvSpPr/>
          <p:nvPr/>
        </p:nvSpPr>
        <p:spPr>
          <a:xfrm>
            <a:off x="1147313" y="4458020"/>
            <a:ext cx="3899140" cy="951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459FBF-2C3C-3B5F-DCE4-CF64F98FA80D}"/>
              </a:ext>
            </a:extLst>
          </p:cNvPr>
          <p:cNvSpPr/>
          <p:nvPr/>
        </p:nvSpPr>
        <p:spPr>
          <a:xfrm>
            <a:off x="1147312" y="5435599"/>
            <a:ext cx="4839419" cy="724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389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F3BD-5036-3586-5098-2EF5966F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A751A47-5A02-CD0D-53DC-AF73A321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warmup = 10</a:t>
            </a: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8AFE2-CEDA-35AC-537C-2B3C05E8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815F8-C93C-D5E1-8F4D-9E39339061DE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56168741-F17C-0DAB-5AE0-415A032F1F3C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83456C0-EF66-1E0B-ACAA-E26B3C93460E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8ECE7-D61F-4527-2C1A-5EE8A9CDCDC8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675E6A-FD1C-3C98-D472-559CBAA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1357753"/>
            <a:ext cx="7772400" cy="2242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A992CB-8BC6-B681-97F8-EA50BDE3BB5A}"/>
              </a:ext>
            </a:extLst>
          </p:cNvPr>
          <p:cNvSpPr txBox="1"/>
          <p:nvPr/>
        </p:nvSpPr>
        <p:spPr>
          <a:xfrm>
            <a:off x="9667889" y="1878607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23.4055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23.2959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A74669-3542-1A57-93C6-93B472BD8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3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8D27-C1E5-F9E4-B569-97D3C98A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A98EB-F50F-A133-BF9D-986DF748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34F90D-239F-81B9-0CE5-C0ED7B4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A8C845-BCD9-BCDD-2B40-D3CD0399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65" y="0"/>
            <a:ext cx="3595202" cy="6858000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81EE2E9B-D776-0ED9-37C6-1409930123CB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EBBE20B7-8BD3-A794-BEE0-8BE0F7528965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174917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95C28-0870-0C6A-3A10-AE43C4A1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37DC8715-BB29-FF7B-8F4D-7C283F867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752" y="186051"/>
            <a:ext cx="2193583" cy="1015187"/>
          </a:xfrm>
        </p:spPr>
        <p:txBody>
          <a:bodyPr>
            <a:no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Both using stratified sampling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128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coarse_samples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64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fine_samples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64</a:t>
            </a:r>
          </a:p>
          <a:p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2C1A5-A58E-6A9C-5C86-ED947F43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DC86-8942-D471-7B97-E752E608039E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D6A88A7-3A19-923A-FEBE-ED7F2B9EFEEF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DF458FA7-0144-75D3-2179-4AF2C77B8934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7ACB24-86A0-D1D9-B20C-871F4EA7A84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 – w/ Tiny nerf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56957-21C4-A43A-B3C3-3A607DEB85A0}"/>
              </a:ext>
            </a:extLst>
          </p:cNvPr>
          <p:cNvSpPr txBox="1"/>
          <p:nvPr/>
        </p:nvSpPr>
        <p:spPr>
          <a:xfrm>
            <a:off x="9667889" y="1878607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0.0042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349E28-6637-C969-6013-E19D4D7F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4A205D-94BB-760A-D3AE-2A4E99403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1360738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502E-260F-438A-1479-EA6B4516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68640-13A6-D849-66F7-59CFEDA0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2051761-D0ED-8413-C3C4-F907DAF4E6A5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2212652-DEFE-169F-5E68-4DDF98F512EE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0897E2-6CC6-D6CB-3740-3C5BAF12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65" y="0"/>
            <a:ext cx="359520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258FCB-6616-3535-57B6-241DB205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9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2E7C9-1E24-821C-542F-1377DB8D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0A399-EE7D-A26A-3A5D-B1E5970E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22E03F-5E64-CC44-AAED-41D197FD3BE3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 – Ablation Study 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BFE7DE1-BF9D-8A91-8916-64EA2C05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52812964-5435-3983-3E87-771F4C7F604D}"/>
              </a:ext>
            </a:extLst>
          </p:cNvPr>
          <p:cNvSpPr txBox="1">
            <a:spLocks/>
          </p:cNvSpPr>
          <p:nvPr/>
        </p:nvSpPr>
        <p:spPr>
          <a:xfrm>
            <a:off x="646322" y="1322765"/>
            <a:ext cx="5844789" cy="446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Adaptive learning rate</a:t>
            </a:r>
          </a:p>
          <a:p>
            <a:pPr lvl="1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coarse_lr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* 2 =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fine_lr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modified loss function weight</a:t>
            </a:r>
          </a:p>
          <a:p>
            <a:pPr lvl="1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total_loss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* 1.5 +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coarse_loss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B70BC5FD-0092-C1CC-540A-8C2994F38CB6}"/>
              </a:ext>
            </a:extLst>
          </p:cNvPr>
          <p:cNvSpPr txBox="1">
            <a:spLocks/>
          </p:cNvSpPr>
          <p:nvPr/>
        </p:nvSpPr>
        <p:spPr>
          <a:xfrm>
            <a:off x="5598600" y="3123329"/>
            <a:ext cx="3139000" cy="292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default </a:t>
            </a:r>
            <a:r>
              <a:rPr lang="en-US" altLang="ko-KR" sz="1800" b="1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learning_rate</a:t>
            </a:r>
            <a:r>
              <a:rPr lang="en-US" altLang="ko-KR" sz="1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is 0.001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848BB-C9A0-7625-0D72-2EF063E78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00" y="2372832"/>
            <a:ext cx="6007100" cy="584200"/>
          </a:xfrm>
          <a:prstGeom prst="rect">
            <a:avLst/>
          </a:prstGeom>
        </p:spPr>
      </p:pic>
      <p:pic>
        <p:nvPicPr>
          <p:cNvPr id="8" name="그림 7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3FA1FF-43CF-DEE9-8A75-908B466B6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16" y="4466551"/>
            <a:ext cx="4267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7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7F25A-CCD1-46A2-629E-A66691AA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C2BD5-8EAE-D962-98F2-D79286F9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D535-F2A6-CB80-144A-3425A59C1C06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3593E37-CA9B-4AD0-EAD3-930614B26B3A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1A974F45-38AF-E52E-47F0-74BF4D5CB60D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EC1B3-B2CE-F751-9206-A85C83007740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 – w/ ablation study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6F64B-CE5F-6358-A34C-BE096CDD165C}"/>
              </a:ext>
            </a:extLst>
          </p:cNvPr>
          <p:cNvSpPr txBox="1"/>
          <p:nvPr/>
        </p:nvSpPr>
        <p:spPr>
          <a:xfrm>
            <a:off x="9667889" y="1878607"/>
            <a:ext cx="2411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0.0035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24.7437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_fine_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0.0038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24.3553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52D664-D125-9E82-E540-1337B53E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500546-7D7B-96D8-EBF2-5352BA9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1354820"/>
            <a:ext cx="7772400" cy="2242038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5E17031A-18EB-B6F6-582C-C89C4CED17D9}"/>
              </a:ext>
            </a:extLst>
          </p:cNvPr>
          <p:cNvSpPr txBox="1">
            <a:spLocks/>
          </p:cNvSpPr>
          <p:nvPr/>
        </p:nvSpPr>
        <p:spPr>
          <a:xfrm>
            <a:off x="9667889" y="613986"/>
            <a:ext cx="2193583" cy="101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62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2CC2-B1F3-57F7-F834-50F3233B7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BC342-10DA-A8F4-B352-F4486493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3A1F688-2B8E-5859-A7D1-D29D42E7DAD2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7FD01B52-1C81-A2FC-8D92-B797DEDE2484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96741-20A5-9447-15C2-FF42532C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177CD7-C6D2-1886-4363-DFCB3EBD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80" y="10856"/>
            <a:ext cx="359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7373-AFE2-3741-CD8F-1500F9A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5C241-CE9C-E7AB-72E8-C254A3D681FD}"/>
              </a:ext>
            </a:extLst>
          </p:cNvPr>
          <p:cNvGrpSpPr/>
          <p:nvPr/>
        </p:nvGrpSpPr>
        <p:grpSpPr>
          <a:xfrm>
            <a:off x="4189625" y="43008"/>
            <a:ext cx="4743450" cy="4538022"/>
            <a:chOff x="6713750" y="750741"/>
            <a:chExt cx="4743450" cy="4538022"/>
          </a:xfrm>
        </p:grpSpPr>
        <p:pic>
          <p:nvPicPr>
            <p:cNvPr id="12" name="그림 11" descr="라인, 삼각형, 디자인이(가) 표시된 사진&#10;&#10;자동 생성된 설명">
              <a:extLst>
                <a:ext uri="{FF2B5EF4-FFF2-40B4-BE49-F238E27FC236}">
                  <a16:creationId xmlns:a16="http://schemas.microsoft.com/office/drawing/2014/main" id="{3E031F18-2926-E28A-22EB-E4E256B1F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79" y="750741"/>
              <a:ext cx="4683821" cy="4538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85F5A67-BA35-9A86-B91D-B8EA47688B0B}"/>
                    </a:ext>
                  </a:extLst>
                </p:cNvPr>
                <p:cNvSpPr txBox="1"/>
                <p:nvPr/>
              </p:nvSpPr>
              <p:spPr>
                <a:xfrm>
                  <a:off x="6713750" y="324359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85F5A67-BA35-9A86-B91D-B8EA47688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750" y="3243590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37CCDF-AE35-B510-B252-6C36BE666EF6}"/>
                    </a:ext>
                  </a:extLst>
                </p:cNvPr>
                <p:cNvSpPr txBox="1"/>
                <p:nvPr/>
              </p:nvSpPr>
              <p:spPr>
                <a:xfrm>
                  <a:off x="7847912" y="2951946"/>
                  <a:ext cx="381000" cy="954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en-US" altLang="ko-KR" sz="28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  <a:p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37CCDF-AE35-B510-B252-6C36BE666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912" y="2951946"/>
                  <a:ext cx="381000" cy="9541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847D95-4B18-ADD1-F0F9-4EE35CA473D1}"/>
                    </a:ext>
                  </a:extLst>
                </p:cNvPr>
                <p:cNvSpPr txBox="1"/>
                <p:nvPr/>
              </p:nvSpPr>
              <p:spPr>
                <a:xfrm>
                  <a:off x="9296401" y="2563207"/>
                  <a:ext cx="17907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847D95-4B18-ADD1-F0F9-4EE35CA47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401" y="2563207"/>
                  <a:ext cx="17907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A1B5AFC-A981-EA2E-C46E-25943F78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What is ray?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3958375-7933-C020-51F4-D793B87FA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9924" y="4301958"/>
                <a:ext cx="10334625" cy="26225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ray is a directional vector from a pixel in an image toward an object </a:t>
                </a:r>
              </a:p>
              <a:p>
                <a:r>
                  <a:rPr lang="en-US" altLang="ko-K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Ray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altLang="ko-K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weights for the direction</a:t>
                </a: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3958375-7933-C020-51F4-D793B87FA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9924" y="4301958"/>
                <a:ext cx="10334625" cy="2622550"/>
              </a:xfrm>
              <a:blipFill>
                <a:blip r:embed="rId7"/>
                <a:stretch>
                  <a:fillRect l="-736" t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92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610A3E-E427-E9FD-E0CB-CD63870CB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58800"/>
            <a:ext cx="7772400" cy="40945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935C6858-ABD6-91B7-D6D7-5AD07E72C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3251"/>
            <a:ext cx="4572000" cy="1600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5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Discretized volume ray casting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4D5646F-E2B7-DACE-DC9F-56343B570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591" y="1793353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0" lang="ko-KR" altLang="ar-AE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𝐜</m:t>
                    </m:r>
                    <m:r>
                      <a:rPr kumimoji="0" lang="ko-KR" altLang="ar-AE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limUpp>
                      <m:limUppPr>
                        <m:ctrlPr>
                          <a:rPr lang="ar-AE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l-GR" altLang="ko-KR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lim>
                            <m:r>
                              <a:rPr lang="ko-KR" altLang="ar-AE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lang="ar-AE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ar-AE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ar-AE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limUpp>
                      <m:limUpp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∑</m:t>
                            </m:r>
                          </m:e>
                          <m:lim>
                            <m:r>
                              <a:rPr kumimoji="0" lang="ko-KR" altLang="ar-AE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𝐜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limUpp>
                      <m:limUpp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∏</m:t>
                            </m:r>
                          </m:e>
                          <m:lim>
                            <m:r>
                              <a:rPr kumimoji="0" lang="ko-KR" altLang="ar-AE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lim>
                    </m:limUpp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None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 much light is blocked earlier along ray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m:rPr>
                        <m:sty m:val="p"/>
                      </m:rP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exp</m:t>
                    </m:r>
                    <m: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 panose="020F0502020204030204"/>
                  </a:rPr>
                  <a:t>How much light is contributed by ray segment </a:t>
                </a:r>
                <a:r>
                  <a:rPr lang="en-US" altLang="ko-KR" sz="2400" i="1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endParaRPr kumimoji="0" lang="ar-AE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4D5646F-E2B7-DACE-DC9F-56343B570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591" y="1793353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38C11B-00D7-02BE-E51F-C344E1D4948B}"/>
              </a:ext>
            </a:extLst>
          </p:cNvPr>
          <p:cNvGrpSpPr/>
          <p:nvPr/>
        </p:nvGrpSpPr>
        <p:grpSpPr>
          <a:xfrm>
            <a:off x="6891146" y="1135482"/>
            <a:ext cx="4449686" cy="3569656"/>
            <a:chOff x="6749024" y="1525856"/>
            <a:chExt cx="5067475" cy="4007414"/>
          </a:xfrm>
        </p:grpSpPr>
        <p:sp>
          <p:nvSpPr>
            <p:cNvPr id="3" name="Cloud">
              <a:extLst>
                <a:ext uri="{FF2B5EF4-FFF2-40B4-BE49-F238E27FC236}">
                  <a16:creationId xmlns:a16="http://schemas.microsoft.com/office/drawing/2014/main" id="{C4CDDB6C-9AC6-CE9B-E151-E3B2CF6AD4DA}"/>
                </a:ext>
              </a:extLst>
            </p:cNvPr>
            <p:cNvSpPr/>
            <p:nvPr/>
          </p:nvSpPr>
          <p:spPr>
            <a:xfrm>
              <a:off x="8219515" y="2357069"/>
              <a:ext cx="2282013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8352464E-8525-111E-22EB-B47A200FC081}"/>
                </a:ext>
              </a:extLst>
            </p:cNvPr>
            <p:cNvSpPr/>
            <p:nvPr/>
          </p:nvSpPr>
          <p:spPr>
            <a:xfrm flipV="1">
              <a:off x="7415816" y="1920650"/>
              <a:ext cx="3438651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45319C61-8277-F267-2C91-A169623DCCA6}"/>
                </a:ext>
              </a:extLst>
            </p:cNvPr>
            <p:cNvSpPr/>
            <p:nvPr/>
          </p:nvSpPr>
          <p:spPr>
            <a:xfrm>
              <a:off x="8920897" y="3444797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3D volume">
              <a:extLst>
                <a:ext uri="{FF2B5EF4-FFF2-40B4-BE49-F238E27FC236}">
                  <a16:creationId xmlns:a16="http://schemas.microsoft.com/office/drawing/2014/main" id="{753D4201-F1E5-C7F7-0F55-957E2235DA77}"/>
                </a:ext>
              </a:extLst>
            </p:cNvPr>
            <p:cNvSpPr txBox="1"/>
            <p:nvPr/>
          </p:nvSpPr>
          <p:spPr>
            <a:xfrm>
              <a:off x="10439519" y="3626273"/>
              <a:ext cx="137698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3D volume</a:t>
              </a:r>
            </a:p>
          </p:txBody>
        </p:sp>
        <p:sp>
          <p:nvSpPr>
            <p:cNvPr id="8" name="Video">
              <a:extLst>
                <a:ext uri="{FF2B5EF4-FFF2-40B4-BE49-F238E27FC236}">
                  <a16:creationId xmlns:a16="http://schemas.microsoft.com/office/drawing/2014/main" id="{D70CAA8D-6B52-2C68-1500-239C42DC5095}"/>
                </a:ext>
              </a:extLst>
            </p:cNvPr>
            <p:cNvSpPr/>
            <p:nvPr/>
          </p:nvSpPr>
          <p:spPr>
            <a:xfrm rot="19232115">
              <a:off x="6749024" y="4840719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/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5000" r="-12500" b="-2963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/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sz="25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blipFill>
                  <a:blip r:embed="rId5"/>
                  <a:stretch>
                    <a:fillRect l="-20690" r="-10345" b="-28571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A50C1343-A7BD-CE21-7D43-803A1C2A34E5}"/>
                </a:ext>
              </a:extLst>
            </p:cNvPr>
            <p:cNvSpPr/>
            <p:nvPr/>
          </p:nvSpPr>
          <p:spPr>
            <a:xfrm>
              <a:off x="8037121" y="41881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31EA8E1C-903B-B566-38DB-8522E2EB4EB6}"/>
                </a:ext>
              </a:extLst>
            </p:cNvPr>
            <p:cNvSpPr/>
            <p:nvPr/>
          </p:nvSpPr>
          <p:spPr>
            <a:xfrm>
              <a:off x="10195773" y="2390489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03063011-8861-D1D8-A2A1-6597C4B247C6}"/>
                </a:ext>
              </a:extLst>
            </p:cNvPr>
            <p:cNvSpPr/>
            <p:nvPr/>
          </p:nvSpPr>
          <p:spPr>
            <a:xfrm>
              <a:off x="8503631" y="379325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97B99BD-9FC4-A36E-DA1D-8659F26E36C8}"/>
                </a:ext>
              </a:extLst>
            </p:cNvPr>
            <p:cNvSpPr/>
            <p:nvPr/>
          </p:nvSpPr>
          <p:spPr>
            <a:xfrm>
              <a:off x="9358385" y="307664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3BDDD4DC-FD25-4F4A-F27E-706CD3A7E04C}"/>
                </a:ext>
              </a:extLst>
            </p:cNvPr>
            <p:cNvSpPr/>
            <p:nvPr/>
          </p:nvSpPr>
          <p:spPr>
            <a:xfrm>
              <a:off x="9794446" y="2716660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Camera">
              <a:extLst>
                <a:ext uri="{FF2B5EF4-FFF2-40B4-BE49-F238E27FC236}">
                  <a16:creationId xmlns:a16="http://schemas.microsoft.com/office/drawing/2014/main" id="{161F4F64-757D-BF88-0C82-FE973945FAB6}"/>
                </a:ext>
              </a:extLst>
            </p:cNvPr>
            <p:cNvSpPr txBox="1"/>
            <p:nvPr/>
          </p:nvSpPr>
          <p:spPr>
            <a:xfrm>
              <a:off x="7333397" y="5137969"/>
              <a:ext cx="1008289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Camera</a:t>
              </a:r>
            </a:p>
          </p:txBody>
        </p:sp>
        <p:sp>
          <p:nvSpPr>
            <p:cNvPr id="17" name="Ray">
              <a:extLst>
                <a:ext uri="{FF2B5EF4-FFF2-40B4-BE49-F238E27FC236}">
                  <a16:creationId xmlns:a16="http://schemas.microsoft.com/office/drawing/2014/main" id="{1A727005-5F0B-E3C0-BE65-390340CE0FA7}"/>
                </a:ext>
              </a:extLst>
            </p:cNvPr>
            <p:cNvSpPr txBox="1"/>
            <p:nvPr/>
          </p:nvSpPr>
          <p:spPr>
            <a:xfrm>
              <a:off x="10869931" y="1525856"/>
              <a:ext cx="50174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Ray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A7ACBFC-9A28-1A42-EF11-1C7A43EBD7C4}"/>
                </a:ext>
              </a:extLst>
            </p:cNvPr>
            <p:cNvSpPr/>
            <p:nvPr/>
          </p:nvSpPr>
          <p:spPr>
            <a:xfrm flipV="1">
              <a:off x="8178243" y="3613407"/>
              <a:ext cx="897591" cy="77325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6C92AA0-A680-747B-F203-C13ECD06C701}"/>
                </a:ext>
              </a:extLst>
            </p:cNvPr>
            <p:cNvSpPr/>
            <p:nvPr/>
          </p:nvSpPr>
          <p:spPr>
            <a:xfrm flipV="1">
              <a:off x="8883708" y="3021417"/>
              <a:ext cx="429047" cy="35446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/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blipFill>
                  <a:blip r:embed="rId6"/>
                  <a:stretch>
                    <a:fillRect l="-19355" r="-12903" b="-2777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/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17647" b="-2777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/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blipFill>
                  <a:blip r:embed="rId8"/>
                  <a:stretch>
                    <a:fillRect l="-31250" r="-18750" b="-2631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/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6667" b="-2631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/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13333" b="-33333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D-NeRF [Pumarola et al. CVPR 2021], Nerfies [Park et al. ICCV 2021], HyperNeRF, NR-NeRF, etc..">
            <a:extLst>
              <a:ext uri="{FF2B5EF4-FFF2-40B4-BE49-F238E27FC236}">
                <a16:creationId xmlns:a16="http://schemas.microsoft.com/office/drawing/2014/main" id="{B88DB65D-FE53-77A0-93E1-E775B25E41F6}"/>
              </a:ext>
            </a:extLst>
          </p:cNvPr>
          <p:cNvSpPr txBox="1"/>
          <p:nvPr/>
        </p:nvSpPr>
        <p:spPr>
          <a:xfrm>
            <a:off x="3630162" y="6505135"/>
            <a:ext cx="86617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0"/>
            </a:lvl1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" pitchFamily="2" charset="0"/>
              </a:rPr>
              <a:t>CS180/280A: Intro to Computer Vision and Computational Photography, </a:t>
            </a:r>
            <a:r>
              <a:rPr lang="en-US" altLang="ko-KR" sz="1600" dirty="0">
                <a:solidFill>
                  <a:srgbClr val="000000"/>
                </a:solidFill>
              </a:rPr>
              <a:t>UC Berkeley Fall 2023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09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Sampling points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27" name="그림 26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3451AEAE-DC44-472D-5C83-D5FE6E55AB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58" y="1440633"/>
            <a:ext cx="9426066" cy="156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내용 개체 틀 4">
                <a:extLst>
                  <a:ext uri="{FF2B5EF4-FFF2-40B4-BE49-F238E27FC236}">
                    <a16:creationId xmlns:a16="http://schemas.microsoft.com/office/drawing/2014/main" id="{7BC5A611-CCF1-0B45-D038-46BCBB2E1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591" y="3374731"/>
                <a:ext cx="10515600" cy="2918494"/>
              </a:xfrm>
            </p:spPr>
            <p:txBody>
              <a:bodyPr>
                <a:normAutofit/>
              </a:bodyPr>
              <a:lstStyle/>
              <a:p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T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(</a:t>
                </a:r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t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)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: </a:t>
                </a:r>
                <a:r>
                  <a:rPr lang="en" altLang="ko-KR" b="1" i="0" dirty="0">
                    <a:solidFill>
                      <a:srgbClr val="212529"/>
                    </a:solidFill>
                    <a:effectLst/>
                    <a:latin typeface="-apple-system"/>
                  </a:rPr>
                  <a:t>accumulated transmittance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m:rPr>
                        <m:sty m:val="p"/>
                      </m:rP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exp</m:t>
                    </m:r>
                    <m: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" altLang="ko-KR" dirty="0">
                  <a:solidFill>
                    <a:srgbClr val="212529"/>
                  </a:solidFill>
                  <a:latin typeface="-apple-system"/>
                </a:endParaRPr>
              </a:p>
              <a:p>
                <a:pPr lvl="1"/>
                <a:r>
                  <a:rPr lang="en" altLang="ko-KR" dirty="0">
                    <a:solidFill>
                      <a:srgbClr val="212529"/>
                    </a:solidFill>
                    <a:latin typeface="-apple-system"/>
                  </a:rPr>
                  <a:t>current density *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adjacent sample </a:t>
                </a:r>
                <a:r>
                  <a:rPr lang="en" altLang="ko-KR" b="0" i="0" dirty="0" err="1">
                    <a:solidFill>
                      <a:srgbClr val="212529"/>
                    </a:solidFill>
                    <a:effectLst/>
                    <a:latin typeface="-apple-system"/>
                  </a:rPr>
                  <a:t>dist</a:t>
                </a:r>
                <a:endParaRPr lang="en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ci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​ : </a:t>
                </a:r>
                <a:r>
                  <a:rPr lang="en" altLang="ko-KR" dirty="0" err="1">
                    <a:solidFill>
                      <a:srgbClr val="212529"/>
                    </a:solidFill>
                    <a:latin typeface="KaTeX_Main"/>
                  </a:rPr>
                  <a:t>rgb</a:t>
                </a:r>
                <a:r>
                  <a:rPr lang="en" altLang="ko-KR" dirty="0">
                    <a:solidFill>
                      <a:srgbClr val="212529"/>
                    </a:solidFill>
                    <a:latin typeface="KaTeX_Main"/>
                  </a:rPr>
                  <a:t>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color of current point</a:t>
                </a:r>
                <a:endParaRPr lang="en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내용 개체 틀 4">
                <a:extLst>
                  <a:ext uri="{FF2B5EF4-FFF2-40B4-BE49-F238E27FC236}">
                    <a16:creationId xmlns:a16="http://schemas.microsoft.com/office/drawing/2014/main" id="{7BC5A611-CCF1-0B45-D038-46BCBB2E1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591" y="3374731"/>
                <a:ext cx="10515600" cy="2918494"/>
              </a:xfrm>
              <a:blipFill>
                <a:blip r:embed="rId4"/>
                <a:stretch>
                  <a:fillRect l="-1086" t="-3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4878</TotalTime>
  <Words>4606</Words>
  <Application>Microsoft Macintosh PowerPoint</Application>
  <PresentationFormat>와이드스크린</PresentationFormat>
  <Paragraphs>577</Paragraphs>
  <Slides>59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6" baseType="lpstr">
      <vt:lpstr>-apple-system</vt:lpstr>
      <vt:lpstr>맑은 고딕</vt:lpstr>
      <vt:lpstr>맑은 고딕</vt:lpstr>
      <vt:lpstr>AppleSDGothicNeo</vt:lpstr>
      <vt:lpstr>DINWebPro</vt:lpstr>
      <vt:lpstr>KaTeX_Main</vt:lpstr>
      <vt:lpstr>KaTeX_Math</vt:lpstr>
      <vt:lpstr>STIXGeneral-Italic</vt:lpstr>
      <vt:lpstr>STIXGeneral-Regular</vt:lpstr>
      <vt:lpstr>STIXVariants</vt:lpstr>
      <vt:lpstr>Arial</vt:lpstr>
      <vt:lpstr>Avenir Book</vt:lpstr>
      <vt:lpstr>Calibri</vt:lpstr>
      <vt:lpstr>Calibri Light</vt:lpstr>
      <vt:lpstr>Cambria Math</vt:lpstr>
      <vt:lpstr>Helvetica</vt:lpstr>
      <vt:lpstr>Office 테마</vt:lpstr>
      <vt:lpstr>Neural radiance field</vt:lpstr>
      <vt:lpstr>chapter</vt:lpstr>
      <vt:lpstr>PowerPoint 프레젠테이션</vt:lpstr>
      <vt:lpstr>Overview of NeRF</vt:lpstr>
      <vt:lpstr>Purpose of NeRF</vt:lpstr>
      <vt:lpstr>What is ray?</vt:lpstr>
      <vt:lpstr>PowerPoint 프레젠테이션</vt:lpstr>
      <vt:lpstr>Discretized volume ray casting</vt:lpstr>
      <vt:lpstr>Sampling points</vt:lpstr>
      <vt:lpstr>Summary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songjihun</cp:lastModifiedBy>
  <cp:revision>576</cp:revision>
  <dcterms:created xsi:type="dcterms:W3CDTF">2024-02-01T07:02:21Z</dcterms:created>
  <dcterms:modified xsi:type="dcterms:W3CDTF">2025-05-14T08:44:15Z</dcterms:modified>
</cp:coreProperties>
</file>